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media2.mp4" ContentType="video/unknown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" name="Shape 9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어때요 점수 잘 나오쥬</a:t>
            </a:r>
            <a:r>
              <a:t>? </a:t>
            </a:r>
            <a:r>
              <a:t>ㅎ 하면서 넘기기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</a:t>
            </a:r>
            <a:r>
              <a:t>단계 과제의 핵심은 컬러 패치 인식 및 배열 저장과 다이나믹 알고리즘이엇습니다</a:t>
            </a:r>
            <a:r>
              <a:t>. </a:t>
            </a:r>
            <a:r>
              <a:t>코드를 보며 원리를 설명하겠습니다</a:t>
            </a:r>
            <a:r>
              <a:t>. </a:t>
            </a:r>
          </a:p>
          <a:p>
            <a:pPr/>
            <a:r>
              <a:t>이런식으로 이 페이지는 빠르게 넘어가자 아니면 그냥 이거 목차 뺄까</a:t>
            </a:r>
            <a:r>
              <a:t>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</a:t>
            </a:r>
            <a:r>
              <a:t>최단 경로로 주행하는 과정에서 열 방향으로 로봇이 </a:t>
            </a:r>
            <a:r>
              <a:t>1</a:t>
            </a:r>
            <a:r>
              <a:t>칸 이동하는 함수</a:t>
            </a:r>
            <a:r>
              <a:t>(</a:t>
            </a:r>
            <a:r>
              <a:t>왼쪽으로 이동</a:t>
            </a:r>
            <a:r>
              <a:t>) </a:t>
            </a:r>
          </a:p>
          <a:p>
            <a:pPr/>
            <a:r>
              <a:t>로봇 행 방향으로 향하고 있기 때문에 우회전 하여 로봇의 방향을 전환</a:t>
            </a:r>
          </a:p>
          <a:p>
            <a:pPr/>
            <a:r>
              <a:t>Count</a:t>
            </a:r>
            <a:r>
              <a:t>가 </a:t>
            </a:r>
            <a:r>
              <a:t>0</a:t>
            </a:r>
            <a:r>
              <a:t>이 아니면 한 칸 이동</a:t>
            </a:r>
            <a:r>
              <a:t> </a:t>
            </a:r>
            <a:r>
              <a:t>진행 후</a:t>
            </a:r>
            <a:r>
              <a:t>, </a:t>
            </a:r>
            <a:r>
              <a:t>행 방향으로의 움직임을 위해 다시 방향을 전환시키기 위해 좌회전을 함</a:t>
            </a:r>
          </a:p>
          <a:p>
            <a:pPr/>
            <a:r>
              <a:t>4.</a:t>
            </a:r>
            <a:r>
              <a:t> 최단 경로로 주행하는 과정에서 행 방향으로 로봇 </a:t>
            </a:r>
            <a:r>
              <a:t>1</a:t>
            </a:r>
            <a:r>
              <a:t>칸 이동하는 함수</a:t>
            </a:r>
            <a:r>
              <a:t>(</a:t>
            </a:r>
            <a:r>
              <a:t>위쪽으로 이동</a:t>
            </a:r>
            <a:r>
              <a:t>)</a:t>
            </a:r>
          </a:p>
          <a:p>
            <a:pPr/>
            <a:r>
              <a:t>Count</a:t>
            </a:r>
            <a:r>
              <a:t> 가 </a:t>
            </a:r>
            <a:r>
              <a:t>0</a:t>
            </a:r>
            <a:r>
              <a:t>이 아니면 </a:t>
            </a:r>
            <a:r>
              <a:t>go_nosave</a:t>
            </a:r>
            <a:r>
              <a:t>호출하여 </a:t>
            </a:r>
            <a:r>
              <a:t>count</a:t>
            </a:r>
            <a:r>
              <a:t>가 </a:t>
            </a:r>
            <a:r>
              <a:t>0</a:t>
            </a:r>
            <a:r>
              <a:t>일때까지 가고 </a:t>
            </a:r>
            <a:r>
              <a:t>while</a:t>
            </a:r>
            <a:r>
              <a:t>문 탈출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행의 끝에 도달했을 때</a:t>
            </a:r>
            <a:r>
              <a:t>, </a:t>
            </a:r>
            <a:r>
              <a:t>행 번호에 따라 우회전 및 좌회전을 하게 된다</a:t>
            </a:r>
            <a:r>
              <a:t>. </a:t>
            </a:r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685800" y="2125979"/>
            <a:ext cx="7772400" cy="144018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1371600" y="3840479"/>
            <a:ext cx="6400800" cy="17145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bg object 16" descr="bg object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6256" y="1396996"/>
            <a:ext cx="4937744" cy="5461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bg object 17"/>
          <p:cNvSpPr/>
          <p:nvPr/>
        </p:nvSpPr>
        <p:spPr>
          <a:xfrm>
            <a:off x="-1" y="6431279"/>
            <a:ext cx="9144001" cy="23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9124" y="0"/>
                </a:lnTo>
                <a:lnTo>
                  <a:pt x="16575" y="72"/>
                </a:lnTo>
                <a:lnTo>
                  <a:pt x="16468" y="4320"/>
                </a:lnTo>
                <a:lnTo>
                  <a:pt x="16361" y="8640"/>
                </a:lnTo>
                <a:lnTo>
                  <a:pt x="0" y="8640"/>
                </a:lnTo>
                <a:lnTo>
                  <a:pt x="0" y="21600"/>
                </a:lnTo>
                <a:lnTo>
                  <a:pt x="16080" y="21600"/>
                </a:lnTo>
                <a:lnTo>
                  <a:pt x="16194" y="17640"/>
                </a:lnTo>
                <a:lnTo>
                  <a:pt x="16306" y="13680"/>
                </a:lnTo>
                <a:lnTo>
                  <a:pt x="21600" y="13680"/>
                </a:lnTo>
                <a:lnTo>
                  <a:pt x="21600" y="0"/>
                </a:lnTo>
                <a:close/>
              </a:path>
            </a:pathLst>
          </a:cu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0" name="bg object 18"/>
          <p:cNvSpPr/>
          <p:nvPr/>
        </p:nvSpPr>
        <p:spPr>
          <a:xfrm>
            <a:off x="-1" y="-1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1" name="bg object 19" descr="bg object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1128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bg object 20" descr="bg object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0855" y="6318503"/>
            <a:ext cx="88393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bg object 21" descr="bg object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16679" y="6318503"/>
            <a:ext cx="85345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bg object 22" descr="bg object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23359" y="6318503"/>
            <a:ext cx="182880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bg object 23" descr="bg object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33671" y="6318503"/>
            <a:ext cx="82296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bg object 24" descr="bg object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46447" y="6318503"/>
            <a:ext cx="85344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bg object 25" descr="bg object 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11040" y="6318503"/>
            <a:ext cx="79249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bg object 26" descr="bg object 2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626864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bg object 27"/>
          <p:cNvSpPr/>
          <p:nvPr/>
        </p:nvSpPr>
        <p:spPr>
          <a:xfrm>
            <a:off x="4745735" y="6318503"/>
            <a:ext cx="27434" cy="140209"/>
          </a:xfrm>
          <a:prstGeom prst="rect">
            <a:avLst/>
          </a:pr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0" name="bg object 28" descr="bg object 2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797552" y="6318503"/>
            <a:ext cx="94488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bg object 29" descr="bg object 29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916423" y="6318503"/>
            <a:ext cx="64009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bg object 30" descr="bg object 30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010911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bg object 31" descr="bg object 31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114544" y="6318503"/>
            <a:ext cx="73152" cy="14020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bg object 32"/>
          <p:cNvSpPr/>
          <p:nvPr/>
        </p:nvSpPr>
        <p:spPr>
          <a:xfrm>
            <a:off x="5215128" y="6318503"/>
            <a:ext cx="27434" cy="140209"/>
          </a:xfrm>
          <a:prstGeom prst="rect">
            <a:avLst/>
          </a:pr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5" name="bg object 33" descr="bg object 33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269991" y="6318250"/>
            <a:ext cx="185929" cy="140969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제목 텍스트"/>
          <p:cNvSpPr txBox="1"/>
          <p:nvPr>
            <p:ph type="title"/>
          </p:nvPr>
        </p:nvSpPr>
        <p:spPr>
          <a:xfrm>
            <a:off x="536244" y="2751784"/>
            <a:ext cx="1684021" cy="48323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xfrm>
            <a:off x="532459" y="2131566"/>
            <a:ext cx="8079080" cy="342011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텍스트"/>
          <p:cNvSpPr txBox="1"/>
          <p:nvPr>
            <p:ph type="title"/>
          </p:nvPr>
        </p:nvSpPr>
        <p:spPr>
          <a:xfrm>
            <a:off x="536244" y="2751784"/>
            <a:ext cx="1684021" cy="48323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66" name="본문 첫 번째 줄…"/>
          <p:cNvSpPr txBox="1"/>
          <p:nvPr>
            <p:ph type="body" idx="1"/>
          </p:nvPr>
        </p:nvSpPr>
        <p:spPr>
          <a:xfrm>
            <a:off x="532459" y="2131566"/>
            <a:ext cx="8079080" cy="342011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제목 텍스트"/>
          <p:cNvSpPr txBox="1"/>
          <p:nvPr>
            <p:ph type="title"/>
          </p:nvPr>
        </p:nvSpPr>
        <p:spPr>
          <a:xfrm>
            <a:off x="536244" y="2751784"/>
            <a:ext cx="1684021" cy="48323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75" name="본문 첫 번째 줄…"/>
          <p:cNvSpPr txBox="1"/>
          <p:nvPr>
            <p:ph type="body" sz="half" idx="1"/>
          </p:nvPr>
        </p:nvSpPr>
        <p:spPr>
          <a:xfrm>
            <a:off x="457200" y="1577339"/>
            <a:ext cx="3977641" cy="452628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제목 텍스트"/>
          <p:cNvSpPr txBox="1"/>
          <p:nvPr>
            <p:ph type="title"/>
          </p:nvPr>
        </p:nvSpPr>
        <p:spPr>
          <a:xfrm>
            <a:off x="536244" y="2751784"/>
            <a:ext cx="1684021" cy="48323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slideLayout" Target="../slideLayouts/slideLayout1.xml"/><Relationship Id="rId17" Type="http://schemas.openxmlformats.org/officeDocument/2006/relationships/slideLayout" Target="../slideLayouts/slideLayout2.xml"/><Relationship Id="rId18" Type="http://schemas.openxmlformats.org/officeDocument/2006/relationships/slideLayout" Target="../slideLayouts/slideLayout3.xml"/><Relationship Id="rId19" Type="http://schemas.openxmlformats.org/officeDocument/2006/relationships/slideLayout" Target="../slideLayouts/slideLayout4.xml"/><Relationship Id="rId2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 object 16" descr="bg object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6256" y="1396996"/>
            <a:ext cx="4937744" cy="5461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g object 17"/>
          <p:cNvSpPr/>
          <p:nvPr/>
        </p:nvSpPr>
        <p:spPr>
          <a:xfrm>
            <a:off x="-1" y="6431279"/>
            <a:ext cx="9144001" cy="2316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9124" y="0"/>
                </a:lnTo>
                <a:lnTo>
                  <a:pt x="16575" y="72"/>
                </a:lnTo>
                <a:lnTo>
                  <a:pt x="16468" y="4320"/>
                </a:lnTo>
                <a:lnTo>
                  <a:pt x="16361" y="8640"/>
                </a:lnTo>
                <a:lnTo>
                  <a:pt x="0" y="8640"/>
                </a:lnTo>
                <a:lnTo>
                  <a:pt x="0" y="21600"/>
                </a:lnTo>
                <a:lnTo>
                  <a:pt x="16080" y="21600"/>
                </a:lnTo>
                <a:lnTo>
                  <a:pt x="16194" y="17640"/>
                </a:lnTo>
                <a:lnTo>
                  <a:pt x="16306" y="13680"/>
                </a:lnTo>
                <a:lnTo>
                  <a:pt x="21600" y="13680"/>
                </a:lnTo>
                <a:lnTo>
                  <a:pt x="21600" y="0"/>
                </a:lnTo>
                <a:close/>
              </a:path>
            </a:pathLst>
          </a:cu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bg object 18"/>
          <p:cNvSpPr/>
          <p:nvPr/>
        </p:nvSpPr>
        <p:spPr>
          <a:xfrm>
            <a:off x="-1" y="-1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5" name="bg object 19" descr="bg object 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1128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bg object 20" descr="bg object 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0855" y="6318503"/>
            <a:ext cx="88393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bg object 21" descr="bg object 2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16679" y="6318503"/>
            <a:ext cx="85345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g object 22" descr="bg object 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023359" y="6318503"/>
            <a:ext cx="182880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bg object 23" descr="bg object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33671" y="6318503"/>
            <a:ext cx="82296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g object 24" descr="bg object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46447" y="6318503"/>
            <a:ext cx="85344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g object 25" descr="bg object 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11040" y="6318503"/>
            <a:ext cx="79249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bg object 26" descr="bg object 26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626864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bg object 27"/>
          <p:cNvSpPr/>
          <p:nvPr/>
        </p:nvSpPr>
        <p:spPr>
          <a:xfrm>
            <a:off x="4745735" y="6318503"/>
            <a:ext cx="27434" cy="140209"/>
          </a:xfrm>
          <a:prstGeom prst="rect">
            <a:avLst/>
          </a:pr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4" name="bg object 28" descr="bg object 2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797552" y="6318503"/>
            <a:ext cx="94488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g object 29" descr="bg object 29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916423" y="6318503"/>
            <a:ext cx="64009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g object 30" descr="bg object 30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010911" y="6318503"/>
            <a:ext cx="82297" cy="140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bg object 31" descr="bg object 31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114544" y="6318503"/>
            <a:ext cx="73152" cy="14020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bg object 32"/>
          <p:cNvSpPr/>
          <p:nvPr/>
        </p:nvSpPr>
        <p:spPr>
          <a:xfrm>
            <a:off x="5215128" y="6318503"/>
            <a:ext cx="27434" cy="140209"/>
          </a:xfrm>
          <a:prstGeom prst="rect">
            <a:avLst/>
          </a:prstGeom>
          <a:solidFill>
            <a:srgbClr val="B5B6B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9" name="bg object 33" descr="bg object 33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269991" y="6318250"/>
            <a:ext cx="185929" cy="14096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제목 텍스트"/>
          <p:cNvSpPr txBox="1"/>
          <p:nvPr>
            <p:ph type="title"/>
          </p:nvPr>
        </p:nvSpPr>
        <p:spPr>
          <a:xfrm>
            <a:off x="457200" y="274637"/>
            <a:ext cx="8229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xfrm>
            <a:off x="8442374" y="6377940"/>
            <a:ext cx="244427" cy="2416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6"/>
    <p:sldLayoutId id="2147483650" r:id="rId17"/>
    <p:sldLayoutId id="2147483651" r:id="rId18"/>
    <p:sldLayoutId id="2147483652" r:id="rId19"/>
    <p:sldLayoutId id="2147483653" r:id="rId20"/>
    <p:sldLayoutId id="2147483654" r:id="rId2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rgbClr val="7E7E7E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video" Target="../media/media2.mp4"/><Relationship Id="rId17" Type="http://schemas.microsoft.com/office/2007/relationships/media" Target="../media/media2.mp4"/><Relationship Id="rId18" Type="http://schemas.openxmlformats.org/officeDocument/2006/relationships/image" Target="../media/image4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3.jpeg"/><Relationship Id="rId17" Type="http://schemas.openxmlformats.org/officeDocument/2006/relationships/image" Target="../media/image4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video" Target="../media/media1.mp4"/><Relationship Id="rId17" Type="http://schemas.microsoft.com/office/2007/relationships/media" Target="../media/media1.mp4"/><Relationship Id="rId18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.jpeg"/><Relationship Id="rId18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object 2"/>
          <p:cNvGrpSpPr/>
          <p:nvPr/>
        </p:nvGrpSpPr>
        <p:grpSpPr>
          <a:xfrm>
            <a:off x="0" y="1727197"/>
            <a:ext cx="9144001" cy="5130801"/>
            <a:chOff x="0" y="0"/>
            <a:chExt cx="9143999" cy="5130800"/>
          </a:xfrm>
        </p:grpSpPr>
        <p:grpSp>
          <p:nvGrpSpPr>
            <p:cNvPr id="105" name="object 3"/>
            <p:cNvGrpSpPr/>
            <p:nvPr/>
          </p:nvGrpSpPr>
          <p:grpSpPr>
            <a:xfrm>
              <a:off x="0" y="3609850"/>
              <a:ext cx="9143988" cy="1328929"/>
              <a:chOff x="0" y="0"/>
              <a:chExt cx="9143986" cy="1328928"/>
            </a:xfrm>
          </p:grpSpPr>
          <p:sp>
            <p:nvSpPr>
              <p:cNvPr id="100" name="도형"/>
              <p:cNvSpPr/>
              <p:nvPr/>
            </p:nvSpPr>
            <p:spPr>
              <a:xfrm>
                <a:off x="0" y="1078992"/>
                <a:ext cx="9143988" cy="249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1458" y="0"/>
                    </a:lnTo>
                    <a:lnTo>
                      <a:pt x="11207" y="9164"/>
                    </a:lnTo>
                    <a:lnTo>
                      <a:pt x="0" y="9164"/>
                    </a:lnTo>
                    <a:lnTo>
                      <a:pt x="0" y="21600"/>
                    </a:lnTo>
                    <a:lnTo>
                      <a:pt x="5402" y="21600"/>
                    </a:lnTo>
                    <a:lnTo>
                      <a:pt x="10896" y="21534"/>
                    </a:lnTo>
                    <a:lnTo>
                      <a:pt x="11024" y="17346"/>
                    </a:lnTo>
                    <a:lnTo>
                      <a:pt x="11151" y="13091"/>
                    </a:lnTo>
                    <a:lnTo>
                      <a:pt x="21600" y="13091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1" name="도형"/>
              <p:cNvSpPr/>
              <p:nvPr/>
            </p:nvSpPr>
            <p:spPr>
              <a:xfrm>
                <a:off x="0" y="804672"/>
                <a:ext cx="9143988" cy="259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2091" y="0"/>
                    </a:lnTo>
                    <a:lnTo>
                      <a:pt x="11843" y="8894"/>
                    </a:lnTo>
                    <a:lnTo>
                      <a:pt x="0" y="8894"/>
                    </a:lnTo>
                    <a:lnTo>
                      <a:pt x="0" y="21600"/>
                    </a:lnTo>
                    <a:lnTo>
                      <a:pt x="11511" y="21600"/>
                    </a:lnTo>
                    <a:lnTo>
                      <a:pt x="11653" y="17153"/>
                    </a:lnTo>
                    <a:lnTo>
                      <a:pt x="11792" y="12706"/>
                    </a:lnTo>
                    <a:lnTo>
                      <a:pt x="21600" y="1270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2" name="도형"/>
              <p:cNvSpPr/>
              <p:nvPr/>
            </p:nvSpPr>
            <p:spPr>
              <a:xfrm>
                <a:off x="0" y="539496"/>
                <a:ext cx="9143988" cy="249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2725" y="0"/>
                    </a:lnTo>
                    <a:lnTo>
                      <a:pt x="12603" y="4582"/>
                    </a:lnTo>
                    <a:lnTo>
                      <a:pt x="12480" y="9164"/>
                    </a:lnTo>
                    <a:lnTo>
                      <a:pt x="0" y="9164"/>
                    </a:lnTo>
                    <a:lnTo>
                      <a:pt x="0" y="21600"/>
                    </a:lnTo>
                    <a:lnTo>
                      <a:pt x="12164" y="21600"/>
                    </a:lnTo>
                    <a:lnTo>
                      <a:pt x="12440" y="12436"/>
                    </a:lnTo>
                    <a:lnTo>
                      <a:pt x="21600" y="1243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3" name="도형"/>
              <p:cNvSpPr/>
              <p:nvPr/>
            </p:nvSpPr>
            <p:spPr>
              <a:xfrm>
                <a:off x="0" y="265176"/>
                <a:ext cx="9143988" cy="259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3369" y="0"/>
                    </a:lnTo>
                    <a:lnTo>
                      <a:pt x="13236" y="4447"/>
                    </a:lnTo>
                    <a:lnTo>
                      <a:pt x="13101" y="8894"/>
                    </a:lnTo>
                    <a:lnTo>
                      <a:pt x="0" y="8894"/>
                    </a:lnTo>
                    <a:lnTo>
                      <a:pt x="0" y="21600"/>
                    </a:lnTo>
                    <a:lnTo>
                      <a:pt x="12782" y="21600"/>
                    </a:lnTo>
                    <a:lnTo>
                      <a:pt x="13058" y="12706"/>
                    </a:lnTo>
                    <a:lnTo>
                      <a:pt x="21600" y="12706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4" name="도형"/>
              <p:cNvSpPr/>
              <p:nvPr/>
            </p:nvSpPr>
            <p:spPr>
              <a:xfrm>
                <a:off x="0" y="-1"/>
                <a:ext cx="9143988" cy="249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3992" y="0"/>
                    </a:lnTo>
                    <a:lnTo>
                      <a:pt x="13874" y="4259"/>
                    </a:lnTo>
                    <a:lnTo>
                      <a:pt x="13758" y="8506"/>
                    </a:lnTo>
                    <a:lnTo>
                      <a:pt x="0" y="8506"/>
                    </a:lnTo>
                    <a:lnTo>
                      <a:pt x="0" y="21600"/>
                    </a:lnTo>
                    <a:lnTo>
                      <a:pt x="13436" y="21600"/>
                    </a:lnTo>
                    <a:lnTo>
                      <a:pt x="13709" y="12435"/>
                    </a:lnTo>
                    <a:lnTo>
                      <a:pt x="21600" y="1243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5B6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pic>
          <p:nvPicPr>
            <p:cNvPr id="106" name="object 4" descr="object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510783" y="0"/>
              <a:ext cx="3633218" cy="513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object 5"/>
          <p:cNvSpPr txBox="1"/>
          <p:nvPr/>
        </p:nvSpPr>
        <p:spPr>
          <a:xfrm>
            <a:off x="536244" y="4127500"/>
            <a:ext cx="5504892" cy="119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2387600" algn="l"/>
              </a:tabLst>
              <a:defRPr b="1" spc="-5" sz="1400">
                <a:latin typeface="+mj-lt"/>
                <a:ea typeface="+mj-ea"/>
                <a:cs typeface="+mj-cs"/>
                <a:sym typeface="맑은 고딕"/>
              </a:defRPr>
            </a:pPr>
            <a:r>
              <a:t>2018053427 </a:t>
            </a:r>
            <a:r>
              <a:t>경영학부 신하영</a:t>
            </a:r>
          </a:p>
          <a:p>
            <a:pPr indent="12700">
              <a:spcBef>
                <a:spcPts val="100"/>
              </a:spcBef>
              <a:tabLst>
                <a:tab pos="2387600" algn="l"/>
              </a:tabLst>
              <a:defRPr b="1" spc="-5" sz="1400">
                <a:latin typeface="+mj-lt"/>
                <a:ea typeface="+mj-ea"/>
                <a:cs typeface="+mj-cs"/>
                <a:sym typeface="맑은 고딕"/>
              </a:defRPr>
            </a:pPr>
            <a:r>
              <a:t>2019081367 ict</a:t>
            </a:r>
            <a:r>
              <a:t>융합학부 이영찬</a:t>
            </a:r>
          </a:p>
          <a:p>
            <a:pPr indent="12700">
              <a:spcBef>
                <a:spcPts val="100"/>
              </a:spcBef>
              <a:tabLst>
                <a:tab pos="2387600" algn="l"/>
              </a:tabLst>
              <a:defRPr b="1" spc="-5" sz="1400">
                <a:latin typeface="+mj-lt"/>
                <a:ea typeface="+mj-ea"/>
                <a:cs typeface="+mj-cs"/>
                <a:sym typeface="맑은 고딕"/>
              </a:defRPr>
            </a:pPr>
            <a:r>
              <a:t>2019028259 ict</a:t>
            </a:r>
            <a:r>
              <a:t>융합학부 이현준</a:t>
            </a:r>
          </a:p>
          <a:p>
            <a:pPr indent="12700">
              <a:spcBef>
                <a:spcPts val="100"/>
              </a:spcBef>
              <a:tabLst>
                <a:tab pos="2387600" algn="l"/>
              </a:tabLst>
              <a:defRPr b="1" spc="-5" sz="1400">
                <a:latin typeface="+mj-lt"/>
                <a:ea typeface="+mj-ea"/>
                <a:cs typeface="+mj-cs"/>
                <a:sym typeface="맑은 고딕"/>
              </a:defRPr>
            </a:pPr>
            <a:r>
              <a:t>2021090482 ict</a:t>
            </a:r>
            <a:r>
              <a:t>융합학부 박희웅</a:t>
            </a:r>
          </a:p>
          <a:p>
            <a:pPr indent="12700">
              <a:spcBef>
                <a:spcPts val="100"/>
              </a:spcBef>
              <a:tabLst>
                <a:tab pos="2387600" algn="l"/>
              </a:tabLst>
              <a:defRPr b="1" sz="1400">
                <a:latin typeface="+mj-lt"/>
                <a:ea typeface="+mj-ea"/>
                <a:cs typeface="+mj-cs"/>
                <a:sym typeface="맑은 고딕"/>
              </a:defRPr>
            </a:pPr>
            <a:r>
              <a:t>2021093581 ict</a:t>
            </a:r>
            <a:r>
              <a:t>융합학부 임동희</a:t>
            </a:r>
          </a:p>
        </p:txBody>
      </p:sp>
      <p:pic>
        <p:nvPicPr>
          <p:cNvPr id="109" name="object 6" descr="object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647" y="670559"/>
            <a:ext cx="1319784" cy="132283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object 7"/>
          <p:cNvSpPr txBox="1"/>
          <p:nvPr>
            <p:ph type="title"/>
          </p:nvPr>
        </p:nvSpPr>
        <p:spPr>
          <a:xfrm>
            <a:off x="536244" y="2514599"/>
            <a:ext cx="3349957" cy="474491"/>
          </a:xfrm>
          <a:prstGeom prst="rect">
            <a:avLst/>
          </a:prstGeom>
        </p:spPr>
        <p:txBody>
          <a:bodyPr/>
          <a:lstStyle/>
          <a:p>
            <a:pPr indent="12064" defTabSz="868680">
              <a:defRPr i="0" spc="-95" sz="2850"/>
            </a:pPr>
            <a:r>
              <a:t>과제중심수업</a:t>
            </a:r>
            <a:r>
              <a:t>#2</a:t>
            </a:r>
          </a:p>
        </p:txBody>
      </p:sp>
      <p:sp>
        <p:nvSpPr>
          <p:cNvPr id="111" name="object 8"/>
          <p:cNvSpPr txBox="1"/>
          <p:nvPr/>
        </p:nvSpPr>
        <p:spPr>
          <a:xfrm>
            <a:off x="536244" y="3080123"/>
            <a:ext cx="3171826" cy="651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700"/>
              </a:spcBef>
              <a:defRPr spc="2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스마트센서와</a:t>
            </a:r>
            <a:r>
              <a:rPr spc="-25"/>
              <a:t> </a:t>
            </a:r>
            <a:r>
              <a:t>액츄에이터</a:t>
            </a:r>
          </a:p>
          <a:p>
            <a:pPr indent="12700">
              <a:spcBef>
                <a:spcPts val="600"/>
              </a:spcBef>
              <a:defRPr spc="20">
                <a:solidFill>
                  <a:srgbClr val="888888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Smart</a:t>
            </a:r>
            <a:r>
              <a:rPr spc="-20"/>
              <a:t> </a:t>
            </a:r>
            <a:r>
              <a:rPr spc="10"/>
              <a:t>Sensors</a:t>
            </a:r>
            <a:r>
              <a:rPr spc="-10"/>
              <a:t> </a:t>
            </a:r>
            <a:r>
              <a:rPr spc="10"/>
              <a:t>and</a:t>
            </a:r>
            <a:r>
              <a:rPr spc="-20"/>
              <a:t> </a:t>
            </a:r>
            <a:r>
              <a:rPr spc="10"/>
              <a:t>Actuators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60" name="object 2"/>
          <p:cNvSpPr txBox="1"/>
          <p:nvPr/>
        </p:nvSpPr>
        <p:spPr>
          <a:xfrm>
            <a:off x="457199" y="929004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turnLeft, turnRight, goUp, goLeft</a:t>
            </a:r>
          </a:p>
        </p:txBody>
      </p:sp>
      <p:pic>
        <p:nvPicPr>
          <p:cNvPr id="261" name="그림 12" descr="그림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736" y="1314612"/>
            <a:ext cx="3558848" cy="241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그림 14" descr="그림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38" y="3818099"/>
            <a:ext cx="3680780" cy="2485722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pic>
        <p:nvPicPr>
          <p:cNvPr id="264" name="그림 17" descr="그림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72000" y="4070634"/>
            <a:ext cx="3234920" cy="219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그림 18" descr="그림 1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33309" y="1289736"/>
            <a:ext cx="3345753" cy="2528364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TextBox 19"/>
          <p:cNvSpPr txBox="1"/>
          <p:nvPr/>
        </p:nvSpPr>
        <p:spPr>
          <a:xfrm>
            <a:off x="2487939" y="1720463"/>
            <a:ext cx="1826263" cy="300991"/>
          </a:xfrm>
          <a:prstGeom prst="rect">
            <a:avLst/>
          </a:prstGeom>
          <a:ln w="19050">
            <a:solidFill>
              <a:srgbClr val="1F497D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200">
                <a:solidFill>
                  <a:srgbClr val="25406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왼쪽으로 포인트 턴 함수</a:t>
            </a:r>
          </a:p>
        </p:txBody>
      </p:sp>
      <p:sp>
        <p:nvSpPr>
          <p:cNvPr id="267" name="TextBox 20"/>
          <p:cNvSpPr txBox="1"/>
          <p:nvPr/>
        </p:nvSpPr>
        <p:spPr>
          <a:xfrm>
            <a:off x="2396457" y="4078840"/>
            <a:ext cx="2009226" cy="300991"/>
          </a:xfrm>
          <a:prstGeom prst="rect">
            <a:avLst/>
          </a:prstGeom>
          <a:ln w="19050">
            <a:solidFill>
              <a:srgbClr val="1F497D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200">
                <a:solidFill>
                  <a:srgbClr val="25406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오른쪽으로 포인트 턴 함수</a:t>
            </a:r>
          </a:p>
        </p:txBody>
      </p:sp>
      <p:sp>
        <p:nvSpPr>
          <p:cNvPr id="268" name="직사각형 25"/>
          <p:cNvSpPr/>
          <p:nvPr/>
        </p:nvSpPr>
        <p:spPr>
          <a:xfrm>
            <a:off x="5411547" y="1553085"/>
            <a:ext cx="2291046" cy="2104516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직사각형 26"/>
          <p:cNvSpPr/>
          <p:nvPr/>
        </p:nvSpPr>
        <p:spPr>
          <a:xfrm>
            <a:off x="5384484" y="4295163"/>
            <a:ext cx="2291045" cy="1877038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TextBox 24"/>
          <p:cNvSpPr txBox="1"/>
          <p:nvPr/>
        </p:nvSpPr>
        <p:spPr>
          <a:xfrm>
            <a:off x="6697060" y="4134261"/>
            <a:ext cx="2291046" cy="715627"/>
          </a:xfrm>
          <a:prstGeom prst="rect">
            <a:avLst/>
          </a:prstGeom>
          <a:solidFill>
            <a:srgbClr val="FFFFFF"/>
          </a:solidFill>
          <a:ln w="19050">
            <a:solidFill>
              <a:srgbClr val="1F497D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200">
                <a:solidFill>
                  <a:srgbClr val="254061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최단 경로로 주행하는 과정에서 행 방향으로 로봇 </a:t>
            </a:r>
            <a:r>
              <a:t>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칸 이동 </a:t>
            </a:r>
          </a:p>
          <a:p>
            <a:pPr>
              <a:defRPr b="1" sz="1200">
                <a:solidFill>
                  <a:srgbClr val="254061"/>
                </a:solidFill>
              </a:defRPr>
            </a:pPr>
            <a:r>
              <a:t>(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위쪽 이동</a:t>
            </a:r>
            <a:r>
              <a:t>)</a:t>
            </a:r>
          </a:p>
        </p:txBody>
      </p:sp>
      <p:sp>
        <p:nvSpPr>
          <p:cNvPr id="271" name="TextBox 23"/>
          <p:cNvSpPr txBox="1"/>
          <p:nvPr/>
        </p:nvSpPr>
        <p:spPr>
          <a:xfrm>
            <a:off x="6695305" y="1351131"/>
            <a:ext cx="2291045" cy="715626"/>
          </a:xfrm>
          <a:prstGeom prst="rect">
            <a:avLst/>
          </a:prstGeom>
          <a:solidFill>
            <a:srgbClr val="FFFFFF"/>
          </a:solidFill>
          <a:ln w="19050">
            <a:solidFill>
              <a:srgbClr val="1F497D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200">
                <a:solidFill>
                  <a:srgbClr val="254061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최단 경로로 주행하는 과정에서 열 방향으로 로봇이 </a:t>
            </a:r>
            <a:r>
              <a:t>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칸 이동 </a:t>
            </a:r>
            <a:r>
              <a:t>(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왼쪽 이동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76" name="object 2"/>
          <p:cNvSpPr txBox="1"/>
          <p:nvPr/>
        </p:nvSpPr>
        <p:spPr>
          <a:xfrm>
            <a:off x="457199" y="999752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printMap, printScoreMap</a:t>
            </a:r>
          </a:p>
        </p:txBody>
      </p:sp>
      <p:pic>
        <p:nvPicPr>
          <p:cNvPr id="277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89" y="1815311"/>
            <a:ext cx="5172248" cy="4057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70348" y="1815311"/>
            <a:ext cx="5337864" cy="151600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graphicFrame>
        <p:nvGraphicFramePr>
          <p:cNvPr id="280" name="표 18"/>
          <p:cNvGraphicFramePr/>
          <p:nvPr/>
        </p:nvGraphicFramePr>
        <p:xfrm>
          <a:off x="4572000" y="3438776"/>
          <a:ext cx="4191000" cy="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914399"/>
                <a:gridCol w="3276601"/>
              </a:tblGrid>
              <a:tr h="50800"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줄번호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코드 설명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200"/>
                        <a:t>378 ~ 407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S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배열에 저장한 패치 가중치를 이용하여 출력할 </a:t>
                      </a:r>
                    </a:p>
                    <a:p>
                      <a:pPr algn="l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새 배열을 만드는 함수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200"/>
                        <a:t>381 ~ 398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출력 배열을 선언한 후</a:t>
                      </a:r>
                      <a:r>
                        <a:t>, </a:t>
                      </a:r>
                    </a:p>
                    <a:p>
                      <a:pPr algn="l">
                        <a:defRPr b="1" sz="1000">
                          <a:solidFill>
                            <a:srgbClr val="C00000"/>
                          </a:solidFill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빨강 </a:t>
                      </a:r>
                      <a:r>
                        <a:t>→ 1 → 0,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파랑 </a:t>
                      </a:r>
                      <a:r>
                        <a:t>→ -1 → X,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노랑 </a:t>
                      </a:r>
                      <a:r>
                        <a:t>→ 0 → + </a:t>
                      </a:r>
                      <a:r>
                        <a:rPr b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저장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200"/>
                        <a:t>399 ~ 407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2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차원 배열 초기화 코드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200"/>
                        <a:t>409 ~ 419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최대 점수 계산 배열 출력 함수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83" name="object 2"/>
          <p:cNvSpPr txBox="1"/>
          <p:nvPr/>
        </p:nvSpPr>
        <p:spPr>
          <a:xfrm>
            <a:off x="457199" y="911280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completeSearch</a:t>
            </a:r>
          </a:p>
        </p:txBody>
      </p:sp>
      <p:pic>
        <p:nvPicPr>
          <p:cNvPr id="284" name="그림 3" descr="그림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31" y="1461391"/>
            <a:ext cx="4092250" cy="350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그림 7" descr="그림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5083" y="939513"/>
            <a:ext cx="4151857" cy="474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그림 13" descr="그림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64956" y="5681312"/>
            <a:ext cx="3258134" cy="541321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graphicFrame>
        <p:nvGraphicFramePr>
          <p:cNvPr id="288" name="표 18"/>
          <p:cNvGraphicFramePr/>
          <p:nvPr/>
        </p:nvGraphicFramePr>
        <p:xfrm>
          <a:off x="152400" y="4988192"/>
          <a:ext cx="3062684" cy="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00483"/>
                <a:gridCol w="2362201"/>
              </a:tblGrid>
              <a:tr h="5080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줄번호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코드 설명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302 ~ 376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6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출발점에서 도착점까지 그래프를 전체 탐색하는 함수이다</a:t>
                      </a:r>
                      <a:r>
                        <a:t>. </a:t>
                      </a:r>
                    </a:p>
                    <a:p>
                      <a:pPr algn="l">
                        <a:defRPr sz="6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행의 끝에 도달했을 때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 번호에 따라 우회전 및 좌회전을 시키고</a:t>
                      </a:r>
                      <a:r>
                        <a:t>,</a:t>
                      </a:r>
                    </a:p>
                    <a:p>
                      <a:pPr algn="l">
                        <a:defRPr sz="600"/>
                      </a:pPr>
                      <a:r>
                        <a:t>patchSave()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함수를 호출해 격자점에 있는 패치 컬러를 </a:t>
                      </a:r>
                      <a:r>
                        <a:t>S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배열에 저장한다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307 ~ 330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600"/>
                      </a:pPr>
                      <a:r>
                        <a:t>Go()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함수에서 이동하면서 격자점</a:t>
                      </a:r>
                      <a:r>
                        <a:t> count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가 </a:t>
                      </a:r>
                      <a:r>
                        <a:t>1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씩 늘어남</a:t>
                      </a:r>
                      <a:r>
                        <a:t>. 3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번째 </a:t>
                      </a:r>
                      <a:r>
                        <a:t>count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에 도달했을 때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행의 끝에 도달했을 때</a:t>
                      </a:r>
                      <a:r>
                        <a:t>)  3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번째 행이면 즉시 함수를 중지한다</a:t>
                      </a:r>
                      <a:r>
                        <a:t>.</a:t>
                      </a:r>
                    </a:p>
                    <a:p>
                      <a:pPr algn="l">
                        <a:defRPr sz="600"/>
                      </a:pP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행이면 우회전을</a:t>
                      </a:r>
                      <a:r>
                        <a:t>, 1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행이면 좌회전을 시키고 행을 하나 늘려 업데이트 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289" name="표 18"/>
          <p:cNvGraphicFramePr/>
          <p:nvPr/>
        </p:nvGraphicFramePr>
        <p:xfrm>
          <a:off x="5928916" y="4989841"/>
          <a:ext cx="3062684" cy="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86660"/>
                <a:gridCol w="2276024"/>
              </a:tblGrid>
              <a:tr h="50800"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줄번호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8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코드 설명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332 ~ 371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600"/>
                      </a:pP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</a:t>
                      </a:r>
                      <a:r>
                        <a:t>, 2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행일 때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다음 행을 이동하기 위해 </a:t>
                      </a:r>
                      <a:r>
                        <a:t>c1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컬러센서가 하얀색을 인식하고 있는 동안 </a:t>
                      </a:r>
                      <a:r>
                        <a:t>1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라인트레이싱을 하는 </a:t>
                      </a:r>
                      <a:r>
                        <a:t>go()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함수를 호출한다</a:t>
                      </a:r>
                      <a:r>
                        <a:t>.</a:t>
                      </a:r>
                    </a:p>
                    <a:p>
                      <a:pPr algn="l">
                        <a:defRPr sz="600"/>
                      </a:pPr>
                    </a:p>
                    <a:p>
                      <a:pPr algn="l">
                        <a:defRPr sz="6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패치색을 잘 인식하기 위한 </a:t>
                      </a:r>
                      <a:r>
                        <a:t>colorSearchTurn()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함수를 호출하고</a:t>
                      </a:r>
                      <a:r>
                        <a:t>, patchSave()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함수를 호출해 패치 컬러 </a:t>
                      </a:r>
                      <a:r>
                        <a:t>S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배열에 저장한다</a:t>
                      </a:r>
                      <a:r>
                        <a:t>.</a:t>
                      </a:r>
                    </a:p>
                    <a:p>
                      <a:pPr algn="l">
                        <a:defRPr sz="600"/>
                      </a:pPr>
                    </a:p>
                    <a:p>
                      <a:pPr algn="l">
                        <a:defRPr sz="600"/>
                      </a:pPr>
                      <a:r>
                        <a:t>Row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를 업데이트 한 상태 </a:t>
                      </a:r>
                      <a:r>
                        <a:t>+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끝의 열에서 다시 그래프 주행을 위해</a:t>
                      </a:r>
                      <a:r>
                        <a:t>, </a:t>
                      </a:r>
                    </a:p>
                    <a:p>
                      <a:pPr algn="l">
                        <a:defRPr sz="600"/>
                      </a:pPr>
                      <a:r>
                        <a:t>Row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가 홀수이면 그 전과 반대로 </a:t>
                      </a:r>
                      <a:r>
                        <a:t>turnleft, row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가 짝수이면 </a:t>
                      </a:r>
                      <a:r>
                        <a:t>turnright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를 시켜준다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290" name="표 21"/>
          <p:cNvGraphicFramePr/>
          <p:nvPr/>
        </p:nvGraphicFramePr>
        <p:xfrm>
          <a:off x="6428406" y="1868159"/>
          <a:ext cx="2468512" cy="230445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822837"/>
                <a:gridCol w="822837"/>
                <a:gridCol w="822837"/>
              </a:tblGrid>
              <a:tr h="768153"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8153"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8153"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직사각형 1"/>
          <p:cNvSpPr/>
          <p:nvPr/>
        </p:nvSpPr>
        <p:spPr>
          <a:xfrm>
            <a:off x="7154933" y="1773589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2" name="직사각형 16"/>
          <p:cNvSpPr/>
          <p:nvPr/>
        </p:nvSpPr>
        <p:spPr>
          <a:xfrm>
            <a:off x="7969994" y="1773589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3" name="직사각형 17"/>
          <p:cNvSpPr/>
          <p:nvPr/>
        </p:nvSpPr>
        <p:spPr>
          <a:xfrm>
            <a:off x="7969993" y="2517825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4" name="직사각형 18"/>
          <p:cNvSpPr/>
          <p:nvPr/>
        </p:nvSpPr>
        <p:spPr>
          <a:xfrm>
            <a:off x="7969991" y="3288467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5" name="직사각형 19"/>
          <p:cNvSpPr/>
          <p:nvPr/>
        </p:nvSpPr>
        <p:spPr>
          <a:xfrm>
            <a:off x="7969991" y="4068812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6" name="직사각형 20"/>
          <p:cNvSpPr/>
          <p:nvPr/>
        </p:nvSpPr>
        <p:spPr>
          <a:xfrm>
            <a:off x="8793111" y="3289069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7" name="직사각형 21"/>
          <p:cNvSpPr/>
          <p:nvPr/>
        </p:nvSpPr>
        <p:spPr>
          <a:xfrm>
            <a:off x="6324600" y="2517824"/>
            <a:ext cx="207611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8" name="직사각형 22"/>
          <p:cNvSpPr/>
          <p:nvPr/>
        </p:nvSpPr>
        <p:spPr>
          <a:xfrm>
            <a:off x="6324946" y="3288467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9" name="직사각형 23"/>
          <p:cNvSpPr/>
          <p:nvPr/>
        </p:nvSpPr>
        <p:spPr>
          <a:xfrm>
            <a:off x="6324600" y="4065478"/>
            <a:ext cx="207611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304" name="object 2"/>
          <p:cNvSpPr txBox="1"/>
          <p:nvPr/>
        </p:nvSpPr>
        <p:spPr>
          <a:xfrm>
            <a:off x="457199" y="911280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stopMotor, movePoint_44</a:t>
            </a:r>
          </a:p>
        </p:txBody>
      </p:sp>
      <p:pic>
        <p:nvPicPr>
          <p:cNvPr id="305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065" y="1744524"/>
            <a:ext cx="6172735" cy="374174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graphicFrame>
        <p:nvGraphicFramePr>
          <p:cNvPr id="307" name="표 18"/>
          <p:cNvGraphicFramePr/>
          <p:nvPr/>
        </p:nvGraphicFramePr>
        <p:xfrm>
          <a:off x="3700043" y="1718429"/>
          <a:ext cx="5102862" cy="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838200"/>
                <a:gridCol w="4264661"/>
              </a:tblGrid>
              <a:tr h="50800"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줄번호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코드 설명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200"/>
                        <a:t>421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로봇 멈추기 위한 함수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200"/>
                        <a:t>427 ~ 443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도착점 </a:t>
                      </a:r>
                      <a:r>
                        <a:t>~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이동점으로 이동하기 위한 함수</a:t>
                      </a:r>
                    </a:p>
                    <a:p>
                      <a:pPr algn="l">
                        <a:defRPr sz="1000"/>
                      </a:pPr>
                      <a:r>
                        <a:t>count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가</a:t>
                      </a:r>
                      <a:r>
                        <a:t> 3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이 될 때 까지 </a:t>
                      </a:r>
                      <a:r>
                        <a:t>go_nosave()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함수를 호출시켜 이동시킨다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308" name="직사각형 12"/>
          <p:cNvSpPr/>
          <p:nvPr/>
        </p:nvSpPr>
        <p:spPr>
          <a:xfrm>
            <a:off x="911325" y="1744524"/>
            <a:ext cx="1905001" cy="846276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9" name="직사각형 14"/>
          <p:cNvSpPr/>
          <p:nvPr/>
        </p:nvSpPr>
        <p:spPr>
          <a:xfrm>
            <a:off x="911325" y="2692986"/>
            <a:ext cx="2514601" cy="2793283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310" name="표 21"/>
          <p:cNvGraphicFramePr/>
          <p:nvPr/>
        </p:nvGraphicFramePr>
        <p:xfrm>
          <a:off x="5113909" y="3033844"/>
          <a:ext cx="2468512" cy="230446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822837"/>
                <a:gridCol w="822837"/>
                <a:gridCol w="822837"/>
              </a:tblGrid>
              <a:tr h="768153"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8153"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8153"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1" name="직사각형 16"/>
          <p:cNvSpPr/>
          <p:nvPr/>
        </p:nvSpPr>
        <p:spPr>
          <a:xfrm>
            <a:off x="5840438" y="2939274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2" name="직사각형 17"/>
          <p:cNvSpPr/>
          <p:nvPr/>
        </p:nvSpPr>
        <p:spPr>
          <a:xfrm>
            <a:off x="6655497" y="2939274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3" name="직사각형 18"/>
          <p:cNvSpPr/>
          <p:nvPr/>
        </p:nvSpPr>
        <p:spPr>
          <a:xfrm>
            <a:off x="6655496" y="3683510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4" name="직사각형 19"/>
          <p:cNvSpPr/>
          <p:nvPr/>
        </p:nvSpPr>
        <p:spPr>
          <a:xfrm>
            <a:off x="6655496" y="4454152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직사각형 20"/>
          <p:cNvSpPr/>
          <p:nvPr/>
        </p:nvSpPr>
        <p:spPr>
          <a:xfrm>
            <a:off x="6655495" y="5234497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6" name="직사각형 21"/>
          <p:cNvSpPr/>
          <p:nvPr/>
        </p:nvSpPr>
        <p:spPr>
          <a:xfrm>
            <a:off x="7478614" y="4454754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7" name="직사각형 22"/>
          <p:cNvSpPr/>
          <p:nvPr/>
        </p:nvSpPr>
        <p:spPr>
          <a:xfrm>
            <a:off x="5010103" y="3683510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8" name="직사각형 23"/>
          <p:cNvSpPr/>
          <p:nvPr/>
        </p:nvSpPr>
        <p:spPr>
          <a:xfrm>
            <a:off x="5010449" y="4454152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9" name="직사각형 24"/>
          <p:cNvSpPr/>
          <p:nvPr/>
        </p:nvSpPr>
        <p:spPr>
          <a:xfrm>
            <a:off x="5010103" y="5231164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0" name="TextBox 5"/>
          <p:cNvSpPr txBox="1"/>
          <p:nvPr/>
        </p:nvSpPr>
        <p:spPr>
          <a:xfrm>
            <a:off x="4440318" y="2751146"/>
            <a:ext cx="58334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출발</a:t>
            </a:r>
          </a:p>
        </p:txBody>
      </p:sp>
      <p:sp>
        <p:nvSpPr>
          <p:cNvPr id="321" name="TextBox 26"/>
          <p:cNvSpPr txBox="1"/>
          <p:nvPr/>
        </p:nvSpPr>
        <p:spPr>
          <a:xfrm>
            <a:off x="4440316" y="5421867"/>
            <a:ext cx="58334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도착</a:t>
            </a:r>
          </a:p>
        </p:txBody>
      </p:sp>
      <p:sp>
        <p:nvSpPr>
          <p:cNvPr id="322" name="TextBox 27"/>
          <p:cNvSpPr txBox="1"/>
          <p:nvPr/>
        </p:nvSpPr>
        <p:spPr>
          <a:xfrm>
            <a:off x="7524334" y="5416677"/>
            <a:ext cx="58334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이동</a:t>
            </a:r>
          </a:p>
        </p:txBody>
      </p:sp>
      <p:cxnSp>
        <p:nvCxnSpPr>
          <p:cNvPr id="323" name="직선 화살표 연결선 28"/>
          <p:cNvCxnSpPr>
            <a:stCxn id="321" idx="0"/>
            <a:endCxn id="322" idx="0"/>
          </p:cNvCxnSpPr>
          <p:nvPr/>
        </p:nvCxnSpPr>
        <p:spPr>
          <a:xfrm flipV="1">
            <a:off x="4731989" y="5595747"/>
            <a:ext cx="3084019" cy="5191"/>
          </a:xfrm>
          <a:prstGeom prst="straightConnector1">
            <a:avLst/>
          </a:prstGeom>
          <a:ln w="76200">
            <a:solidFill>
              <a:srgbClr val="558ED5"/>
            </a:solidFill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326" name="object 2"/>
          <p:cNvSpPr txBox="1"/>
          <p:nvPr/>
        </p:nvSpPr>
        <p:spPr>
          <a:xfrm>
            <a:off x="457199" y="1005204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main </a:t>
            </a:r>
          </a:p>
        </p:txBody>
      </p:sp>
      <p:pic>
        <p:nvPicPr>
          <p:cNvPr id="327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57" y="1441182"/>
            <a:ext cx="4071343" cy="3738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그림 14" descr="그림 14"/>
          <p:cNvPicPr>
            <a:picLocks noChangeAspect="1"/>
          </p:cNvPicPr>
          <p:nvPr/>
        </p:nvPicPr>
        <p:blipFill>
          <a:blip r:embed="rId3">
            <a:extLst/>
          </a:blip>
          <a:srcRect l="0" t="0" r="0" b="52738"/>
          <a:stretch>
            <a:fillRect/>
          </a:stretch>
        </p:blipFill>
        <p:spPr>
          <a:xfrm>
            <a:off x="0" y="4407903"/>
            <a:ext cx="4129669" cy="1764297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graphicFrame>
        <p:nvGraphicFramePr>
          <p:cNvPr id="330" name="표 18"/>
          <p:cNvGraphicFramePr/>
          <p:nvPr/>
        </p:nvGraphicFramePr>
        <p:xfrm>
          <a:off x="2064834" y="2316054"/>
          <a:ext cx="2809943" cy="17509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828741"/>
                <a:gridCol w="1981200"/>
              </a:tblGrid>
              <a:tr h="508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줄번호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코드 설명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454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 우선 탐색 실시하기 위해 </a:t>
                      </a:r>
                      <a:r>
                        <a:t>completeSearch()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 호출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175091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455 ~ 459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 우선 탐색 후 이동점으로 이동하기 위해 왼쪽으로 두번 턴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464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이동점으로 이동하기 위해 </a:t>
                      </a:r>
                      <a:r>
                        <a:t>movePoint_44()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 호출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467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 우선 탐색으로 저장한 패치 위치 배열 출력 위해 </a:t>
                      </a:r>
                      <a:r>
                        <a:t>printMap()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 호출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331" name="직사각형 12"/>
          <p:cNvSpPr/>
          <p:nvPr/>
        </p:nvSpPr>
        <p:spPr>
          <a:xfrm>
            <a:off x="664669" y="2316054"/>
            <a:ext cx="1357943" cy="1874946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2" name="직사각형 18"/>
          <p:cNvSpPr/>
          <p:nvPr/>
        </p:nvSpPr>
        <p:spPr>
          <a:xfrm>
            <a:off x="664669" y="4274909"/>
            <a:ext cx="2927695" cy="1568993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333" name="표 18"/>
          <p:cNvGraphicFramePr/>
          <p:nvPr/>
        </p:nvGraphicFramePr>
        <p:xfrm>
          <a:off x="3733800" y="4114800"/>
          <a:ext cx="5223768" cy="113589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51768"/>
                <a:gridCol w="4572000"/>
              </a:tblGrid>
              <a:tr h="152909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줄번호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코드 설명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27662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470 ~ 487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다이나믹 프로그래밍을 이용하여 이동점</a:t>
                      </a:r>
                      <a:r>
                        <a:t>~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출발점까지 모든 정점의 점수를 </a:t>
                      </a:r>
                    </a:p>
                    <a:p>
                      <a:pPr algn="l">
                        <a:defRPr sz="8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그 직전 정점의 점수와 합한 것 중 최대 점수만 저장</a:t>
                      </a:r>
                    </a:p>
                    <a:p>
                      <a:pPr algn="l">
                        <a:defRPr sz="800"/>
                      </a:pPr>
                      <a:r>
                        <a:t>dt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배열 </a:t>
                      </a:r>
                      <a:r>
                        <a:t>-&gt;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최대 패치 수 배열</a:t>
                      </a:r>
                    </a:p>
                    <a:p>
                      <a:pPr algn="l">
                        <a:defRPr sz="800"/>
                      </a:pPr>
                      <a:r>
                        <a:t>S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배열 </a:t>
                      </a:r>
                      <a:r>
                        <a:t>-&gt;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패치의 위치 저장 배열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152909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474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t>e </a:t>
                      </a:r>
                      <a:r>
                        <a:t>→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</a:t>
                      </a:r>
                      <a:r>
                        <a:t>, f </a:t>
                      </a:r>
                      <a:r>
                        <a:t>→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열</a:t>
                      </a:r>
                      <a:r>
                        <a:t>, 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 </a:t>
                      </a: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열은 자기 자신이 최대 점수</a:t>
                      </a:r>
                      <a:r>
                        <a:t> 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152909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475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열은 직전 행 </a:t>
                      </a:r>
                      <a:r>
                        <a:t>dt[-1][0]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에 </a:t>
                      </a:r>
                      <a:r>
                        <a:t>S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배열의 현재 자리 점수를 더한 값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152909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476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행은 직전 열 </a:t>
                      </a:r>
                      <a:r>
                        <a:t>dt[0][-1]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에 </a:t>
                      </a:r>
                      <a:r>
                        <a:t>S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배열의 현재 자리 점수를 더한 값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196597">
                <a:tc>
                  <a:txBody>
                    <a:bodyPr/>
                    <a:lstStyle/>
                    <a:p>
                      <a:pPr algn="ctr"/>
                      <a:r>
                        <a:rPr sz="800"/>
                        <a:t>477 ~ 485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8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이외에는 바로 이전 위치들의 값에서 </a:t>
                      </a:r>
                      <a:r>
                        <a:t>Max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값 비교</a:t>
                      </a:r>
                    </a:p>
                    <a:p>
                      <a:pPr algn="l">
                        <a:defRPr b="1" sz="800">
                          <a:solidFill>
                            <a:srgbClr val="C00000"/>
                          </a:solidFill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관계식</a:t>
                      </a:r>
                      <a:r>
                        <a:t>) dt[a][b] = max(dt[a-1][b], dt[a][b-1]) + (a, b)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의 패치 수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334" name="표 21"/>
          <p:cNvGraphicFramePr/>
          <p:nvPr/>
        </p:nvGraphicFramePr>
        <p:xfrm>
          <a:off x="5029200" y="1802229"/>
          <a:ext cx="1818084" cy="16972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54521"/>
                <a:gridCol w="454521"/>
                <a:gridCol w="454521"/>
                <a:gridCol w="454521"/>
              </a:tblGrid>
              <a:tr h="424314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5" name="TextBox 21"/>
          <p:cNvSpPr txBox="1"/>
          <p:nvPr/>
        </p:nvSpPr>
        <p:spPr>
          <a:xfrm>
            <a:off x="5074920" y="3578423"/>
            <a:ext cx="1726644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/>
            </a:pPr>
            <a:r>
              <a:t>S[][] –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패치 자리</a:t>
            </a:r>
          </a:p>
        </p:txBody>
      </p:sp>
      <p:graphicFrame>
        <p:nvGraphicFramePr>
          <p:cNvPr id="336" name="표 21"/>
          <p:cNvGraphicFramePr/>
          <p:nvPr/>
        </p:nvGraphicFramePr>
        <p:xfrm>
          <a:off x="7142626" y="1802229"/>
          <a:ext cx="1818085" cy="16972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54521"/>
                <a:gridCol w="454521"/>
                <a:gridCol w="454521"/>
                <a:gridCol w="454521"/>
              </a:tblGrid>
              <a:tr h="424314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7" name="TextBox 23"/>
          <p:cNvSpPr txBox="1"/>
          <p:nvPr/>
        </p:nvSpPr>
        <p:spPr>
          <a:xfrm>
            <a:off x="7188346" y="3578423"/>
            <a:ext cx="172664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/>
            </a:pPr>
            <a:r>
              <a:t>dt[][] –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최대 점수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340" name="object 2"/>
          <p:cNvSpPr txBox="1"/>
          <p:nvPr/>
        </p:nvSpPr>
        <p:spPr>
          <a:xfrm>
            <a:off x="457199" y="1005204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main </a:t>
            </a:r>
          </a:p>
        </p:txBody>
      </p:sp>
      <p:pic>
        <p:nvPicPr>
          <p:cNvPr id="341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rcRect l="0" t="49699" r="0" b="0"/>
          <a:stretch>
            <a:fillRect/>
          </a:stretch>
        </p:blipFill>
        <p:spPr>
          <a:xfrm>
            <a:off x="184562" y="1473213"/>
            <a:ext cx="4539839" cy="2064245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pic>
        <p:nvPicPr>
          <p:cNvPr id="343" name="그림 11" descr="그림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802" y="2966111"/>
            <a:ext cx="3924267" cy="302656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직사각형 19"/>
          <p:cNvSpPr/>
          <p:nvPr/>
        </p:nvSpPr>
        <p:spPr>
          <a:xfrm>
            <a:off x="831911" y="1472296"/>
            <a:ext cx="2516870" cy="3709304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345" name="표 18"/>
          <p:cNvGraphicFramePr/>
          <p:nvPr/>
        </p:nvGraphicFramePr>
        <p:xfrm>
          <a:off x="4201629" y="4735369"/>
          <a:ext cx="4724401" cy="43099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821635"/>
                <a:gridCol w="3902765"/>
              </a:tblGrid>
              <a:tr h="508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줄번호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코드 설명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255901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492 ~ 506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행이 </a:t>
                      </a: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이 아니고 열이 </a:t>
                      </a: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이 아닌 동안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해당 값의 </a:t>
                      </a:r>
                      <a:r>
                        <a:t>-1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행에 있는 값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위쪽값</a:t>
                      </a:r>
                      <a:r>
                        <a:t>)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과 </a:t>
                      </a:r>
                    </a:p>
                    <a:p>
                      <a:pPr algn="l">
                        <a:defRPr sz="9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해당 값의 </a:t>
                      </a:r>
                      <a:r>
                        <a:t>-1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열에 있는 값</a:t>
                      </a:r>
                      <a:r>
                        <a:t>(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좌측값</a:t>
                      </a:r>
                      <a:r>
                        <a:t>)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과 비교</a:t>
                      </a:r>
                    </a:p>
                    <a:p>
                      <a:pPr algn="l">
                        <a:defRPr sz="900"/>
                      </a:pPr>
                      <a:r>
                        <a:t>→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위쪽값이 크면 위쪽 이동 </a:t>
                      </a:r>
                      <a:r>
                        <a:t>&amp;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 </a:t>
                      </a:r>
                      <a:r>
                        <a:t>-1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저장</a:t>
                      </a:r>
                    </a:p>
                    <a:p>
                      <a:pPr algn="l">
                        <a:defRPr sz="900"/>
                      </a:pPr>
                      <a:r>
                        <a:t>→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좌측값이 크면 좌측 이동 </a:t>
                      </a:r>
                      <a:r>
                        <a:t>&amp;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열 </a:t>
                      </a:r>
                      <a:r>
                        <a:t>-1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저장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175091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507 ~ 522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marL="171450" indent="-171450" algn="l">
                        <a:buSzPct val="100000"/>
                        <a:buChar char="-"/>
                        <a:defRPr sz="9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행이 </a:t>
                      </a: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이면 더 이상 행 이동이 불가하므로 열이 </a:t>
                      </a: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이 아닌 동안 왼쪽 이동</a:t>
                      </a:r>
                    </a:p>
                    <a:p>
                      <a:pPr marL="171450" indent="-171450" algn="l">
                        <a:buSzPct val="100000"/>
                        <a:buChar char="-"/>
                        <a:defRPr sz="9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열이 </a:t>
                      </a: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이면 더 이상 열 이동이 불가하므로 행이 </a:t>
                      </a: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이 아닌 동안 위쪽 이동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346" name="표 21"/>
          <p:cNvGraphicFramePr/>
          <p:nvPr/>
        </p:nvGraphicFramePr>
        <p:xfrm>
          <a:off x="4876800" y="1313123"/>
          <a:ext cx="2887153" cy="269527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21788"/>
                <a:gridCol w="721788"/>
                <a:gridCol w="721788"/>
                <a:gridCol w="721788"/>
              </a:tblGrid>
              <a:tr h="673818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/>
                        <a:t>0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/>
                        <a:t>1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/>
                        <a:t>0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/>
                        <a:t>0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673818"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-1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1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0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0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673818"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0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1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0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1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673818"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1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1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0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3200"/>
                        <a:t>1</a:t>
                      </a:r>
                    </a:p>
                  </a:txBody>
                  <a:tcPr marL="79760" marR="79760" marT="79760" marB="7976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347" name="TextBox 22"/>
          <p:cNvSpPr txBox="1"/>
          <p:nvPr/>
        </p:nvSpPr>
        <p:spPr>
          <a:xfrm>
            <a:off x="5318110" y="4217994"/>
            <a:ext cx="2004530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/>
            </a:pPr>
            <a:r>
              <a:t>dt[][] –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최대 점수 경로</a:t>
            </a:r>
          </a:p>
        </p:txBody>
      </p:sp>
      <p:sp>
        <p:nvSpPr>
          <p:cNvPr id="348" name="TextBox 23"/>
          <p:cNvSpPr txBox="1"/>
          <p:nvPr/>
        </p:nvSpPr>
        <p:spPr>
          <a:xfrm>
            <a:off x="4438406" y="1062287"/>
            <a:ext cx="724390" cy="30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출발</a:t>
            </a:r>
          </a:p>
        </p:txBody>
      </p:sp>
      <p:sp>
        <p:nvSpPr>
          <p:cNvPr id="349" name="TextBox 24"/>
          <p:cNvSpPr txBox="1"/>
          <p:nvPr/>
        </p:nvSpPr>
        <p:spPr>
          <a:xfrm>
            <a:off x="4438404" y="3982525"/>
            <a:ext cx="7243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도착</a:t>
            </a:r>
          </a:p>
        </p:txBody>
      </p:sp>
      <p:sp>
        <p:nvSpPr>
          <p:cNvPr id="350" name="TextBox 25"/>
          <p:cNvSpPr txBox="1"/>
          <p:nvPr/>
        </p:nvSpPr>
        <p:spPr>
          <a:xfrm>
            <a:off x="7753574" y="3995459"/>
            <a:ext cx="7243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이동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355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353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56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63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357" name="object 7" descr="object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object 8" descr="object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object 9" descr="object 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object 10" descr="object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object 11" descr="object 1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2" name="object 12" descr="object 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3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364" name="object 14" descr="object 1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5" name="object 15" descr="object 1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367" name="object 17" descr="object 17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object 18" descr="object 1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9" name="object 19" descr="object 19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object 20" descr="object 20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372" name="object 22" descr="object 22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4" name="object 36"/>
          <p:cNvSpPr txBox="1"/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i="0" sz="2600">
                <a:solidFill>
                  <a:srgbClr val="004B85"/>
                </a:solidFill>
              </a:defRPr>
            </a:pPr>
            <a:r>
              <a:t>1) 2</a:t>
            </a:r>
            <a:r>
              <a:t>단계 과제 시연 영상</a:t>
            </a:r>
            <a:r>
              <a:t>(5</a:t>
            </a:r>
            <a:r>
              <a:t>배속</a:t>
            </a:r>
            <a:r>
              <a:t>)</a:t>
            </a:r>
          </a:p>
        </p:txBody>
      </p:sp>
      <p:sp>
        <p:nvSpPr>
          <p:cNvPr id="375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</a:t>
            </a:r>
            <a:r>
              <a:t>단계 과제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2단계 시연영상 5배속" descr="2단계 시연영상 5배속"/>
          <p:cNvPicPr>
            <a:picLocks noChangeAspect="0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8">
            <a:extLst/>
          </a:blip>
          <a:stretch>
            <a:fillRect/>
          </a:stretch>
        </p:blipFill>
        <p:spPr>
          <a:xfrm>
            <a:off x="741362" y="1813839"/>
            <a:ext cx="7661276" cy="4309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75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376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37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7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381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379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0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82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89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383" name="object 7" descr="object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object 8" descr="object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object 9" descr="object 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object 10" descr="object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7" name="object 11" descr="object 1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8" name="object 12" descr="object 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390" name="object 14" descr="object 1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1" name="object 15" descr="object 1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2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393" name="object 17" descr="object 17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4" name="object 18" descr="object 1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object 19" descr="object 19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6" name="object 20" descr="object 20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398" name="object 22" descr="object 22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0" name="object 36"/>
          <p:cNvSpPr txBox="1"/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i="0" sz="2600">
                <a:solidFill>
                  <a:srgbClr val="004B85"/>
                </a:solidFill>
              </a:defRPr>
            </a:pPr>
            <a:r>
              <a:t>1) 2</a:t>
            </a:r>
            <a:r>
              <a:t>단계 과제 지도출력 </a:t>
            </a:r>
            <a:r>
              <a:t>&amp; </a:t>
            </a:r>
            <a:r>
              <a:t>점수출력</a:t>
            </a:r>
          </a:p>
        </p:txBody>
      </p:sp>
      <p:sp>
        <p:nvSpPr>
          <p:cNvPr id="401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</a:t>
            </a:r>
            <a:r>
              <a:t>단계 과제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그림 24" descr="그림 24"/>
          <p:cNvPicPr>
            <a:picLocks noChangeAspect="1"/>
          </p:cNvPicPr>
          <p:nvPr/>
        </p:nvPicPr>
        <p:blipFill>
          <a:blip r:embed="rId16">
            <a:extLst/>
          </a:blip>
          <a:srcRect l="4872" t="0" r="5744" b="0"/>
          <a:stretch>
            <a:fillRect/>
          </a:stretch>
        </p:blipFill>
        <p:spPr>
          <a:xfrm>
            <a:off x="224859" y="2347036"/>
            <a:ext cx="4179686" cy="3014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그림 28" descr="그림 2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538888" y="2298120"/>
            <a:ext cx="4380253" cy="3112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408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406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7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09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16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410" name="object 7" descr="object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1" name="object 8" descr="object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2" name="object 9" descr="object 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3" name="object 10" descr="object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4" name="object 11" descr="object 1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5" name="object 12" descr="object 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6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417" name="object 14" descr="object 1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object 15" descr="object 1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9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420" name="object 17" descr="object 17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object 18" descr="object 1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2" name="object 19" descr="object 19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3" name="object 20" descr="object 20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4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425" name="object 22" descr="object 22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7" name="object 36"/>
          <p:cNvSpPr txBox="1"/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i="0" sz="2600">
                <a:solidFill>
                  <a:srgbClr val="004B85"/>
                </a:solidFill>
              </a:defRPr>
            </a:pPr>
            <a:r>
              <a:t>2) </a:t>
            </a:r>
            <a:r>
              <a:t>과제 원리 설명</a:t>
            </a:r>
          </a:p>
        </p:txBody>
      </p:sp>
      <p:sp>
        <p:nvSpPr>
          <p:cNvPr id="428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</a:t>
            </a:r>
            <a:r>
              <a:t>단계 과제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1" name="직사각형 26"/>
          <p:cNvGrpSpPr/>
          <p:nvPr/>
        </p:nvGrpSpPr>
        <p:grpSpPr>
          <a:xfrm>
            <a:off x="854916" y="2368273"/>
            <a:ext cx="3041906" cy="3505201"/>
            <a:chOff x="0" y="0"/>
            <a:chExt cx="3041905" cy="3505200"/>
          </a:xfrm>
        </p:grpSpPr>
        <p:sp>
          <p:nvSpPr>
            <p:cNvPr id="429" name="직사각형"/>
            <p:cNvSpPr/>
            <p:nvPr/>
          </p:nvSpPr>
          <p:spPr>
            <a:xfrm>
              <a:off x="-1" y="0"/>
              <a:ext cx="3041907" cy="3505200"/>
            </a:xfrm>
            <a:prstGeom prst="rect">
              <a:avLst/>
            </a:prstGeom>
            <a:solidFill>
              <a:srgbClr val="FFC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30" name="1단계에서 했던 것과 동일한 방식으로 설명…"/>
            <p:cNvSpPr txBox="1"/>
            <p:nvPr/>
          </p:nvSpPr>
          <p:spPr>
            <a:xfrm>
              <a:off x="58419" y="823966"/>
              <a:ext cx="2925067" cy="18572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1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단계에서 했던 것과 동일한 방식으로 설명</a:t>
              </a:r>
            </a:p>
            <a:p>
              <a:pPr algn="ctr"/>
              <a:r>
                <a:t>+</a:t>
              </a:r>
              <a:endParaRPr>
                <a:solidFill>
                  <a:srgbClr val="FFFFFF"/>
                </a:solidFill>
              </a:endParaRPr>
            </a:p>
            <a:p>
              <a:pPr algn="ctr"/>
              <a:r>
                <a:rPr>
                  <a:latin typeface="+mn-lt"/>
                  <a:ea typeface="+mn-ea"/>
                  <a:cs typeface="+mn-cs"/>
                  <a:sym typeface="Helvetica"/>
                </a:rPr>
                <a:t>겹치는 함수 및 코드 제외하고 새롭게 짠 주요 알고리즘만 설명</a:t>
              </a:r>
            </a:p>
          </p:txBody>
        </p:sp>
      </p:grpSp>
      <p:grpSp>
        <p:nvGrpSpPr>
          <p:cNvPr id="434" name="직사각형 27"/>
          <p:cNvGrpSpPr/>
          <p:nvPr/>
        </p:nvGrpSpPr>
        <p:grpSpPr>
          <a:xfrm>
            <a:off x="5265373" y="2370835"/>
            <a:ext cx="3041906" cy="3505201"/>
            <a:chOff x="0" y="0"/>
            <a:chExt cx="3041905" cy="3505200"/>
          </a:xfrm>
        </p:grpSpPr>
        <p:sp>
          <p:nvSpPr>
            <p:cNvPr id="432" name="직사각형"/>
            <p:cNvSpPr/>
            <p:nvPr/>
          </p:nvSpPr>
          <p:spPr>
            <a:xfrm>
              <a:off x="-1" y="0"/>
              <a:ext cx="3041907" cy="3505200"/>
            </a:xfrm>
            <a:prstGeom prst="rect">
              <a:avLst/>
            </a:prstGeom>
            <a:solidFill>
              <a:srgbClr val="FFC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3" name="[구인 광고]…"/>
            <p:cNvSpPr txBox="1"/>
            <p:nvPr/>
          </p:nvSpPr>
          <p:spPr>
            <a:xfrm>
              <a:off x="58419" y="919564"/>
              <a:ext cx="2925067" cy="1666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[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구인 광고</a:t>
              </a:r>
              <a:r>
                <a:t>]</a:t>
              </a:r>
              <a:endParaRPr>
                <a:solidFill>
                  <a:srgbClr val="FFFFFF"/>
                </a:solidFill>
              </a:endParaRPr>
            </a:p>
            <a:p>
              <a:pPr algn="ctr"/>
              <a:r>
                <a:t>2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단계 </a:t>
              </a:r>
              <a:r>
                <a:t>main</a:t>
              </a:r>
              <a:r>
                <a:rPr>
                  <a:latin typeface="+mn-lt"/>
                  <a:ea typeface="+mn-ea"/>
                  <a:cs typeface="+mn-cs"/>
                  <a:sym typeface="Helvetica"/>
                </a:rPr>
                <a:t> 알고리즘 설명 </a:t>
              </a:r>
            </a:p>
            <a:p>
              <a:pPr algn="ctr"/>
              <a:r>
                <a:rPr>
                  <a:latin typeface="+mn-lt"/>
                  <a:ea typeface="+mn-ea"/>
                  <a:cs typeface="+mn-cs"/>
                  <a:sym typeface="Helvetica"/>
                </a:rPr>
                <a:t>강의해주실 분 구합니다</a:t>
              </a:r>
            </a:p>
            <a:p>
              <a:pPr algn="ctr"/>
            </a:p>
            <a:p>
              <a:pPr algn="ctr"/>
              <a:r>
                <a:rPr>
                  <a:latin typeface="+mn-lt"/>
                  <a:ea typeface="+mn-ea"/>
                  <a:cs typeface="+mn-cs"/>
                  <a:sym typeface="Helvetica"/>
                </a:rPr>
                <a:t>컴알 수업 쉬는 시간에</a:t>
              </a:r>
              <a:r>
                <a:t>..?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스크린샷 2022-12-05 오전 10.11.36.png" descr="스크린샷 2022-12-05 오전 10.11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791" y="1562970"/>
            <a:ext cx="2924600" cy="4210594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object 38"/>
          <p:cNvSpPr txBox="1"/>
          <p:nvPr/>
        </p:nvSpPr>
        <p:spPr>
          <a:xfrm>
            <a:off x="304800" y="244475"/>
            <a:ext cx="4937744" cy="90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</a:t>
            </a:r>
            <a:r>
              <a:t>단계 과제 -3) 코드리뷰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object 2"/>
          <p:cNvSpPr txBox="1"/>
          <p:nvPr/>
        </p:nvSpPr>
        <p:spPr>
          <a:xfrm>
            <a:off x="457199" y="999752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turn, back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0784" y="1727197"/>
            <a:ext cx="3633216" cy="513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object 36"/>
          <p:cNvSpPr txBox="1"/>
          <p:nvPr/>
        </p:nvSpPr>
        <p:spPr>
          <a:xfrm>
            <a:off x="380999" y="1945990"/>
            <a:ext cx="5696587" cy="3937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600">
                <a:latin typeface="+mj-lt"/>
                <a:ea typeface="+mj-ea"/>
                <a:cs typeface="+mj-cs"/>
                <a:sym typeface="맑은 고딕"/>
              </a:defRPr>
            </a:pPr>
            <a:r>
              <a:t>Ⅰ</a:t>
            </a:r>
            <a:r>
              <a:t>. 1</a:t>
            </a:r>
            <a:r>
              <a:t>단계 과제 </a:t>
            </a:r>
          </a:p>
          <a:p>
            <a:pPr marL="527050" indent="-514350">
              <a:spcBef>
                <a:spcPts val="100"/>
              </a:spcBef>
              <a:buSzPct val="100000"/>
              <a:buAutoNum type="arabicParenR" startAt="1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1</a:t>
            </a:r>
            <a:r>
              <a:t>단계 과제 시연 영상</a:t>
            </a:r>
          </a:p>
          <a:p>
            <a:pPr marL="527050" indent="-514350">
              <a:spcBef>
                <a:spcPts val="100"/>
              </a:spcBef>
              <a:buSzPct val="100000"/>
              <a:buAutoNum type="arabicParenR" startAt="1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과제 핵심</a:t>
            </a:r>
          </a:p>
          <a:p>
            <a:pPr marL="527050" indent="-514350">
              <a:spcBef>
                <a:spcPts val="100"/>
              </a:spcBef>
              <a:buSzPct val="100000"/>
              <a:buAutoNum type="arabicParenR" startAt="1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코드 리뷰</a:t>
            </a:r>
          </a:p>
          <a:p>
            <a:pPr indent="12700">
              <a:spcBef>
                <a:spcPts val="100"/>
              </a:spcBef>
              <a:defRPr b="1" sz="2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indent="12700">
              <a:spcBef>
                <a:spcPts val="100"/>
              </a:spcBef>
              <a:defRPr b="1" sz="2600">
                <a:latin typeface="+mj-lt"/>
                <a:ea typeface="+mj-ea"/>
                <a:cs typeface="+mj-cs"/>
                <a:sym typeface="맑은 고딕"/>
              </a:defRPr>
            </a:pPr>
            <a:r>
              <a:t>Ⅱ. 2</a:t>
            </a:r>
            <a:r>
              <a:t>단계 과제</a:t>
            </a:r>
          </a:p>
          <a:p>
            <a:pPr marL="527050" indent="-514350">
              <a:spcBef>
                <a:spcPts val="100"/>
              </a:spcBef>
              <a:buSzPct val="100000"/>
              <a:buAutoNum type="arabicParenR" startAt="1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2</a:t>
            </a:r>
            <a:r>
              <a:t>단계 과제 시연 영상</a:t>
            </a:r>
          </a:p>
          <a:p>
            <a:pPr marL="527050" indent="-514350">
              <a:spcBef>
                <a:spcPts val="100"/>
              </a:spcBef>
              <a:buSzPct val="100000"/>
              <a:buAutoNum type="arabicParenR" startAt="1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과제 핵심</a:t>
            </a:r>
          </a:p>
          <a:p>
            <a:pPr marL="527050" indent="-514350">
              <a:spcBef>
                <a:spcPts val="100"/>
              </a:spcBef>
              <a:buSzPct val="100000"/>
              <a:buAutoNum type="arabicParenR" startAt="1"/>
              <a:defRPr b="1">
                <a:latin typeface="+mj-lt"/>
                <a:ea typeface="+mj-ea"/>
                <a:cs typeface="+mj-cs"/>
                <a:sym typeface="맑은 고딕"/>
              </a:defRPr>
            </a:pPr>
            <a:r>
              <a:t>코드 리뷰</a:t>
            </a:r>
          </a:p>
          <a:p>
            <a:pPr marL="527050" indent="-514350">
              <a:spcBef>
                <a:spcPts val="100"/>
              </a:spcBef>
              <a:buSzPct val="100000"/>
              <a:buAutoNum type="arabicParenR" startAt="1"/>
              <a:defRPr b="1" sz="26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indent="12700">
              <a:spcBef>
                <a:spcPts val="100"/>
              </a:spcBef>
              <a:defRPr b="1" sz="2600">
                <a:latin typeface="+mj-lt"/>
                <a:ea typeface="+mj-ea"/>
                <a:cs typeface="+mj-cs"/>
                <a:sym typeface="맑은 고딕"/>
              </a:defRPr>
            </a:pPr>
            <a:r>
              <a:t>Ⅲ. </a:t>
            </a:r>
            <a:r>
              <a:t>시행 착오 및 느낀점</a:t>
            </a:r>
          </a:p>
        </p:txBody>
      </p:sp>
      <p:sp>
        <p:nvSpPr>
          <p:cNvPr id="115" name="object 38"/>
          <p:cNvSpPr txBox="1"/>
          <p:nvPr/>
        </p:nvSpPr>
        <p:spPr>
          <a:xfrm>
            <a:off x="380999" y="230340"/>
            <a:ext cx="1457759" cy="4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pc="20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목 차</a:t>
            </a:r>
          </a:p>
        </p:txBody>
      </p:sp>
      <p:sp>
        <p:nvSpPr>
          <p:cNvPr id="116" name="object 36"/>
          <p:cNvSpPr txBox="1"/>
          <p:nvPr/>
        </p:nvSpPr>
        <p:spPr>
          <a:xfrm>
            <a:off x="380999" y="1057394"/>
            <a:ext cx="5696587" cy="51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b="1" sz="3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목 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스크린샷 2022-12-05 오전 10.12.15.png" descr="스크린샷 2022-12-05 오전 10.12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8207" y="1464133"/>
            <a:ext cx="3025814" cy="3431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스크린샷 2022-12-05 오전 10.12.00.png" descr="스크린샷 2022-12-05 오전 10.12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588" y="1311444"/>
            <a:ext cx="3122444" cy="2993494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object 2"/>
          <p:cNvSpPr txBox="1"/>
          <p:nvPr/>
        </p:nvSpPr>
        <p:spPr>
          <a:xfrm>
            <a:off x="457199" y="999752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goDown, goRight</a:t>
            </a:r>
          </a:p>
        </p:txBody>
      </p:sp>
      <p:sp>
        <p:nvSpPr>
          <p:cNvPr id="443" name="object 38"/>
          <p:cNvSpPr txBox="1"/>
          <p:nvPr/>
        </p:nvSpPr>
        <p:spPr>
          <a:xfrm>
            <a:off x="304800" y="244475"/>
            <a:ext cx="4937744" cy="90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</a:t>
            </a:r>
            <a:r>
              <a:t>단계 과제 -3) 코드리뷰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스크린샷 2022-12-05 오전 10.13.56.png" descr="스크린샷 2022-12-05 오전 10.13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2171" y="1218266"/>
            <a:ext cx="3124239" cy="420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스크린샷 2022-12-05 오전 10.12.43.png" descr="스크린샷 2022-12-05 오전 10.12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816" y="1416835"/>
            <a:ext cx="4937745" cy="3031003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object 2"/>
          <p:cNvSpPr txBox="1"/>
          <p:nvPr/>
        </p:nvSpPr>
        <p:spPr>
          <a:xfrm>
            <a:off x="457199" y="999752"/>
            <a:ext cx="5696587" cy="32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printroadMap , main함수(1)</a:t>
            </a:r>
          </a:p>
        </p:txBody>
      </p:sp>
      <p:sp>
        <p:nvSpPr>
          <p:cNvPr id="448" name="object 38"/>
          <p:cNvSpPr txBox="1"/>
          <p:nvPr/>
        </p:nvSpPr>
        <p:spPr>
          <a:xfrm>
            <a:off x="304800" y="244475"/>
            <a:ext cx="4937744" cy="90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</a:t>
            </a:r>
            <a:r>
              <a:t>단계 과제 -3) 코드리뷰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스크린샷 2022-12-05 오전 10.14.24.png" descr="스크린샷 2022-12-05 오전 10.14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374" y="1416835"/>
            <a:ext cx="2516694" cy="4725222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object 2"/>
          <p:cNvSpPr txBox="1"/>
          <p:nvPr/>
        </p:nvSpPr>
        <p:spPr>
          <a:xfrm>
            <a:off x="457199" y="999752"/>
            <a:ext cx="5696587" cy="32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main함수 (2)</a:t>
            </a:r>
          </a:p>
        </p:txBody>
      </p:sp>
      <p:sp>
        <p:nvSpPr>
          <p:cNvPr id="452" name="object 38"/>
          <p:cNvSpPr txBox="1"/>
          <p:nvPr/>
        </p:nvSpPr>
        <p:spPr>
          <a:xfrm>
            <a:off x="304800" y="244475"/>
            <a:ext cx="4937744" cy="90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</a:t>
            </a:r>
            <a:r>
              <a:t>단계 과제 -3) 코드리뷰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스크린샷 2022-12-05 오전 10.14.57.png" descr="스크린샷 2022-12-05 오전 10.14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897" y="1416835"/>
            <a:ext cx="3710351" cy="4872882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object 2"/>
          <p:cNvSpPr txBox="1"/>
          <p:nvPr/>
        </p:nvSpPr>
        <p:spPr>
          <a:xfrm>
            <a:off x="457199" y="999752"/>
            <a:ext cx="5696587" cy="32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main함수 (3)</a:t>
            </a:r>
          </a:p>
        </p:txBody>
      </p:sp>
      <p:sp>
        <p:nvSpPr>
          <p:cNvPr id="456" name="object 38"/>
          <p:cNvSpPr txBox="1"/>
          <p:nvPr/>
        </p:nvSpPr>
        <p:spPr>
          <a:xfrm>
            <a:off x="304800" y="244475"/>
            <a:ext cx="4937744" cy="90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Ⅱ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2</a:t>
            </a:r>
            <a:r>
              <a:t>단계 과제 -3) 코드리뷰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459" name="object 38"/>
          <p:cNvSpPr txBox="1"/>
          <p:nvPr/>
        </p:nvSpPr>
        <p:spPr>
          <a:xfrm>
            <a:off x="304800" y="244474"/>
            <a:ext cx="38862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Ⅲ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t>시행 착오 및 느낀점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TextBox 11"/>
          <p:cNvSpPr txBox="1"/>
          <p:nvPr/>
        </p:nvSpPr>
        <p:spPr>
          <a:xfrm>
            <a:off x="426719" y="1195345"/>
            <a:ext cx="4489798" cy="568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1. 1/2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공통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1000"/>
            </a:pPr>
            <a:r>
              <a:t>1)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최단경로 인식을 위해 가운데에 있는 컬러센서로 원센서</a:t>
            </a:r>
            <a:r>
              <a:t>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라인트레이싱을 하면서</a:t>
            </a:r>
            <a:r>
              <a:t>, </a:t>
            </a:r>
          </a:p>
          <a:p>
            <a:pPr>
              <a:defRPr sz="1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라인 색이 하얀색과 노란색이 아닌 다른 색일 때 패치 색을 인식하도록 하는 코드를 작성하였는데</a:t>
            </a:r>
            <a:r>
              <a:t>,</a:t>
            </a:r>
          </a:p>
          <a:p>
            <a:pPr>
              <a:defRPr sz="1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움직이면서 인식을 시키려하니 잘 인식이 되지 않았음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1000"/>
            </a:pPr>
          </a:p>
          <a:p>
            <a:pPr>
              <a:defRPr sz="1000"/>
            </a:pPr>
            <a:r>
              <a:t>2)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멈춰서 인식시키게 하려고 하였으나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엉뚱한곳에 멈추거나 같은 축 선상에 있으나 패치가 아닌 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1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다른 곳을 인식하여 패치 색이 제대로 인식 되지 않는 문제가 발생하였음</a:t>
            </a:r>
            <a:r>
              <a:t>.</a:t>
            </a:r>
          </a:p>
          <a:p>
            <a:pPr>
              <a:defRPr sz="1000"/>
            </a:pPr>
          </a:p>
          <a:p>
            <a:pPr>
              <a:defRPr sz="1000"/>
            </a:pPr>
            <a:r>
              <a:t>3) ColorSearchTurn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이라는 함수를 새로 만들어</a:t>
            </a:r>
            <a:r>
              <a:t>, 1)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에서와 같이 라인트레이싱 중 노란색이나 하얀색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1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이 아닌 다른 색이 인식 될 경우에 로봇을 한번 재정렬 시키기 위해 로봇이 작은 원을 한번 그리게한</a:t>
            </a:r>
            <a:r>
              <a:t> </a:t>
            </a:r>
          </a:p>
          <a:p>
            <a:pPr>
              <a:defRPr sz="1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후에 색을 인식하도록 하였음</a:t>
            </a:r>
            <a:r>
              <a:t>.</a:t>
            </a:r>
          </a:p>
          <a:p>
            <a:pPr>
              <a:defRPr sz="1000"/>
            </a:pPr>
          </a:p>
          <a:p>
            <a:pPr>
              <a:defRPr sz="1000"/>
            </a:pPr>
            <a:r>
              <a:t>4)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이후 자잘한 값 </a:t>
            </a:r>
            <a:r>
              <a:t>(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전진 및 턴 값</a:t>
            </a:r>
            <a:r>
              <a:t>)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을 수정하였더니 각 패치에서 문제없이 색이 잘 인식되었음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1000"/>
            </a:pPr>
          </a:p>
          <a:p>
            <a:pPr>
              <a:defRPr sz="1000"/>
            </a:pPr>
          </a:p>
          <a:p>
            <a:pPr>
              <a:defRPr sz="1000"/>
            </a:pPr>
            <a:r>
              <a:t>2.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점수계산 알고리즘</a:t>
            </a:r>
            <a:endParaRPr>
              <a:latin typeface="+mn-lt"/>
              <a:ea typeface="+mn-ea"/>
              <a:cs typeface="+mn-cs"/>
              <a:sym typeface="Helvetica"/>
            </a:endParaRPr>
          </a:p>
          <a:p>
            <a:pPr>
              <a:defRPr sz="1000"/>
            </a:pPr>
            <a:r>
              <a:t>1)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로봇이 제대로 목표지점까지 가지 않는 문제가 발생함</a:t>
            </a:r>
            <a:r>
              <a:t>.</a:t>
            </a:r>
          </a:p>
          <a:p>
            <a:pPr>
              <a:defRPr sz="1000"/>
            </a:pPr>
          </a:p>
          <a:p>
            <a:pPr>
              <a:defRPr sz="1000"/>
            </a:pPr>
            <a:r>
              <a:t>2)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따라서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로봇이 </a:t>
            </a:r>
            <a:r>
              <a:t>row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값과 같이 바뀌면 안되는 값을 건들지 않고 갈 수 있는 함수인</a:t>
            </a:r>
            <a:r>
              <a:t>, goLeft.goUP.go_nosave</a:t>
            </a:r>
          </a:p>
          <a:p>
            <a:pPr>
              <a:defRPr sz="1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만들어 사용함</a:t>
            </a:r>
            <a:r>
              <a:t>.</a:t>
            </a:r>
          </a:p>
          <a:p>
            <a:pPr>
              <a:defRPr sz="1000"/>
            </a:pPr>
          </a:p>
          <a:p>
            <a:pPr>
              <a:defRPr sz="1000"/>
            </a:pPr>
            <a:r>
              <a:t>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이후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다시 시도하였으나</a:t>
            </a:r>
            <a:r>
              <a:t>,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목표지점에 가기 전에 로봇이 정지하는 문제가 발생함을 확인</a:t>
            </a:r>
            <a:r>
              <a:t>.</a:t>
            </a:r>
          </a:p>
          <a:p>
            <a:pPr>
              <a:defRPr sz="1000"/>
            </a:pPr>
          </a:p>
          <a:p>
            <a:pPr>
              <a:defRPr sz="1000"/>
            </a:pPr>
            <a:r>
              <a:t>4)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점수계산 알고리즘을 다시 수정함</a:t>
            </a:r>
            <a:r>
              <a:t>.</a:t>
            </a:r>
          </a:p>
          <a:p>
            <a:pPr>
              <a:defRPr sz="1000"/>
            </a:pPr>
          </a:p>
          <a:p>
            <a:pPr>
              <a:defRPr sz="1000"/>
            </a:pPr>
            <a:r>
              <a:t>5)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로봇이 제대로 목표지점에 도달함</a:t>
            </a:r>
            <a:r>
              <a:t>.</a:t>
            </a:r>
          </a:p>
        </p:txBody>
      </p:sp>
      <p:grpSp>
        <p:nvGrpSpPr>
          <p:cNvPr id="463" name="직사각형 5"/>
          <p:cNvGrpSpPr/>
          <p:nvPr/>
        </p:nvGrpSpPr>
        <p:grpSpPr>
          <a:xfrm>
            <a:off x="5334000" y="1371600"/>
            <a:ext cx="2895600" cy="1166854"/>
            <a:chOff x="0" y="0"/>
            <a:chExt cx="2895600" cy="1166853"/>
          </a:xfrm>
        </p:grpSpPr>
        <p:sp>
          <p:nvSpPr>
            <p:cNvPr id="461" name="직사각형"/>
            <p:cNvSpPr/>
            <p:nvPr/>
          </p:nvSpPr>
          <p:spPr>
            <a:xfrm>
              <a:off x="0" y="0"/>
              <a:ext cx="2895600" cy="1166854"/>
            </a:xfrm>
            <a:prstGeom prst="rect">
              <a:avLst/>
            </a:prstGeom>
            <a:solidFill>
              <a:srgbClr val="FFC000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462" name="시행착오 보완 필요…"/>
            <p:cNvSpPr txBox="1"/>
            <p:nvPr/>
          </p:nvSpPr>
          <p:spPr>
            <a:xfrm>
              <a:off x="58419" y="242300"/>
              <a:ext cx="2778762" cy="68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rPr>
                  <a:latin typeface="+mn-lt"/>
                  <a:ea typeface="+mn-ea"/>
                  <a:cs typeface="+mn-cs"/>
                  <a:sym typeface="Helvetica"/>
                </a:rPr>
                <a:t>시행착오 보완 필요</a:t>
              </a:r>
            </a:p>
            <a:p>
              <a:pPr algn="ctr"/>
              <a:r>
                <a:rPr>
                  <a:latin typeface="+mn-lt"/>
                  <a:ea typeface="+mn-ea"/>
                  <a:cs typeface="+mn-cs"/>
                  <a:sym typeface="Helvetica"/>
                </a:rPr>
                <a:t>그리고 느낀점 뺄까요</a:t>
              </a:r>
              <a:r>
                <a:t>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object 38"/>
          <p:cNvSpPr txBox="1"/>
          <p:nvPr/>
        </p:nvSpPr>
        <p:spPr>
          <a:xfrm>
            <a:off x="304800" y="244475"/>
            <a:ext cx="3886200" cy="90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Ⅲ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t>시행 착오 및 느낀점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object 2"/>
          <p:cNvSpPr txBox="1"/>
          <p:nvPr/>
        </p:nvSpPr>
        <p:spPr>
          <a:xfrm>
            <a:off x="327956" y="1307279"/>
            <a:ext cx="5696586" cy="322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패치 탐색 알고리즘</a:t>
            </a:r>
          </a:p>
        </p:txBody>
      </p:sp>
      <p:sp>
        <p:nvSpPr>
          <p:cNvPr id="467" name="1) 가운데에 있는 컬러센서로 원센서 라인트레이싱을 하면서, 패치를 인식하도록 하는 코드를 작성하였는데, 움직이면서 인식을 시키려하니 잘 인식이 되지 않았습니다.…"/>
          <p:cNvSpPr txBox="1"/>
          <p:nvPr/>
        </p:nvSpPr>
        <p:spPr>
          <a:xfrm>
            <a:off x="391154" y="1908460"/>
            <a:ext cx="8319021" cy="351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 defTabSz="355600">
              <a:lnSpc>
                <a:spcPct val="120000"/>
              </a:lnSpc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1) 가운데에 있는 컬러센서로 </a:t>
            </a:r>
            <a:r>
              <a:rPr b="1"/>
              <a:t>원센서 </a:t>
            </a:r>
            <a:r>
              <a:rPr b="1">
                <a:solidFill>
                  <a:srgbClr val="1400D4"/>
                </a:solidFill>
              </a:rPr>
              <a:t>라인트레이싱</a:t>
            </a:r>
            <a:r>
              <a:t>을 하면서, </a:t>
            </a:r>
            <a:r>
              <a:rPr b="1"/>
              <a:t>패치를 인식</a:t>
            </a:r>
            <a:r>
              <a:t>하도록 하는 코드를 작성하였는데, 움직이면서 인식을 시키려하니 잘 인식이 되지 않았습니다.</a:t>
            </a:r>
          </a:p>
          <a:p>
            <a:pPr algn="just" defTabSz="355600">
              <a:lnSpc>
                <a:spcPct val="120000"/>
              </a:lnSpc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algn="just" defTabSz="355600">
              <a:lnSpc>
                <a:spcPct val="120000"/>
              </a:lnSpc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2) </a:t>
            </a:r>
            <a:r>
              <a:rPr b="1"/>
              <a:t>로봇을 멈춰서 인식</a:t>
            </a:r>
            <a:r>
              <a:t>시키게 하려고 하였으나, </a:t>
            </a:r>
            <a:r>
              <a:rPr b="1">
                <a:solidFill>
                  <a:srgbClr val="D40800"/>
                </a:solidFill>
              </a:rPr>
              <a:t>경계선</a:t>
            </a:r>
            <a:r>
              <a:t>에 멈추거나 </a:t>
            </a:r>
            <a:r>
              <a:rPr b="1">
                <a:solidFill>
                  <a:srgbClr val="D40800"/>
                </a:solidFill>
              </a:rPr>
              <a:t>라인 바깥</a:t>
            </a:r>
            <a:r>
              <a:t>에 멈추어 패치 색이 제대로 인식 되지 않는 문제가 발생하였습니다.</a:t>
            </a:r>
          </a:p>
          <a:p>
            <a:pPr algn="just" defTabSz="355600">
              <a:lnSpc>
                <a:spcPct val="120000"/>
              </a:lnSpc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algn="just" defTabSz="355600">
              <a:lnSpc>
                <a:spcPct val="120000"/>
              </a:lnSpc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3) </a:t>
            </a:r>
            <a:r>
              <a:rPr b="1"/>
              <a:t>ColorSearchTurn</a:t>
            </a:r>
            <a:r>
              <a:t>이라는 함수를 새로 만들어, 라인 트레이싱 중 패치를 인식하기 전에 로봇을 한번 </a:t>
            </a:r>
            <a:r>
              <a:rPr b="1">
                <a:solidFill>
                  <a:srgbClr val="1400D4"/>
                </a:solidFill>
              </a:rPr>
              <a:t>재정렬</a:t>
            </a:r>
            <a:r>
              <a:t> 시키기 위해 로봇이 </a:t>
            </a:r>
            <a:r>
              <a:rPr b="1">
                <a:solidFill>
                  <a:srgbClr val="00D418"/>
                </a:solidFill>
              </a:rPr>
              <a:t>작은 원</a:t>
            </a:r>
            <a:r>
              <a:t>을 한번 그리게 하였습니다.</a:t>
            </a:r>
          </a:p>
          <a:p>
            <a:pPr algn="just" defTabSz="355600">
              <a:lnSpc>
                <a:spcPct val="120000"/>
              </a:lnSpc>
              <a:defRPr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algn="just" defTabSz="355600">
              <a:lnSpc>
                <a:spcPct val="120000"/>
              </a:lnSpc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4) 이후 세부 값 (속도 및 sleep 값)을 수정했더니 각 패치에서 색이</a:t>
            </a:r>
            <a:r>
              <a:rPr b="1"/>
              <a:t> 잘 인식</a:t>
            </a:r>
            <a:r>
              <a:t>되었습니다.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object 2"/>
          <p:cNvSpPr txBox="1"/>
          <p:nvPr/>
        </p:nvSpPr>
        <p:spPr>
          <a:xfrm>
            <a:off x="327956" y="1316735"/>
            <a:ext cx="5696586" cy="322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점수 계산 알고리즘</a:t>
            </a:r>
          </a:p>
        </p:txBody>
      </p:sp>
      <p:sp>
        <p:nvSpPr>
          <p:cNvPr id="470" name="object 38"/>
          <p:cNvSpPr txBox="1"/>
          <p:nvPr/>
        </p:nvSpPr>
        <p:spPr>
          <a:xfrm>
            <a:off x="304800" y="255245"/>
            <a:ext cx="3886200" cy="90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Ⅲ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t>시행 착오 및 느낀점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1) 로봇이 제대로 목표지점까지 가지 않는 문제가 발생하였습니다…"/>
          <p:cNvSpPr txBox="1"/>
          <p:nvPr/>
        </p:nvSpPr>
        <p:spPr>
          <a:xfrm>
            <a:off x="391154" y="1879860"/>
            <a:ext cx="8319021" cy="3828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355600"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1) 로봇이 제대로 </a:t>
            </a:r>
            <a:r>
              <a:rPr b="1"/>
              <a:t>목표지점</a:t>
            </a:r>
            <a:r>
              <a:t>까지 가지 않는 문제가 발생하였습니다</a:t>
            </a:r>
          </a:p>
          <a:p>
            <a:pPr defTabSz="355600"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355600"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2) 로봇의 주행을 보고 </a:t>
            </a:r>
            <a:r>
              <a:rPr b="1">
                <a:solidFill>
                  <a:srgbClr val="1400D4"/>
                </a:solidFill>
              </a:rPr>
              <a:t>역으로 분석</a:t>
            </a:r>
            <a:r>
              <a:t>한 결과, </a:t>
            </a:r>
            <a:r>
              <a:rPr b="1"/>
              <a:t>고정값</a:t>
            </a:r>
            <a:r>
              <a:t>이 바뀌어 목표지점이 바뀌어 발생한 문제라는 결과가 도출되었습니다. </a:t>
            </a:r>
            <a:r>
              <a:rPr b="1"/>
              <a:t>따라서</a:t>
            </a:r>
            <a:r>
              <a:t>, 로봇이 고정값을 </a:t>
            </a:r>
            <a:r>
              <a:rPr b="1">
                <a:solidFill>
                  <a:srgbClr val="D40000"/>
                </a:solidFill>
              </a:rPr>
              <a:t>바꾸지 않고</a:t>
            </a:r>
            <a:r>
              <a:t> 갈 수 있는 함수들을 만들어 사용하였습니다.</a:t>
            </a:r>
          </a:p>
          <a:p>
            <a:pPr defTabSz="355600"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355600"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3) 이후, 목표지점에 가기 전에 </a:t>
            </a:r>
            <a:r>
              <a:rPr b="1">
                <a:solidFill>
                  <a:srgbClr val="1400D4"/>
                </a:solidFill>
              </a:rPr>
              <a:t>로봇이 정지</a:t>
            </a:r>
            <a:r>
              <a:t>하는 문제가 발생하였습니다.</a:t>
            </a:r>
          </a:p>
          <a:p>
            <a:pPr defTabSz="355600"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355600"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4) </a:t>
            </a:r>
            <a:r>
              <a:rPr b="1"/>
              <a:t>점수계산 알고리즘이 잘못되어 경로가 잘못 계산되어 예상된 목표지점에서 정지하지 않음</a:t>
            </a:r>
            <a:r>
              <a:t>을 확인하였고</a:t>
            </a:r>
            <a:r>
              <a:rPr b="1"/>
              <a:t>, 알고리즘을</a:t>
            </a:r>
            <a:r>
              <a:t> 수정하였습니다.</a:t>
            </a:r>
          </a:p>
          <a:p>
            <a:pPr defTabSz="355600">
              <a:defRPr sz="19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355600">
              <a:defRPr sz="19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5) 문제가 해결되어 </a:t>
            </a:r>
            <a:r>
              <a:t>로봇이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제대로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목표지점에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>
                <a:solidFill>
                  <a:srgbClr val="1400D4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도달</a:t>
            </a:r>
            <a:r>
              <a: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하게되었습니다.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121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119" name="object 3" descr="object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0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22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29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123" name="object 7" descr="object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object 8" descr="object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object 9" descr="object 9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object 10" descr="object 1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7" name="object 11" descr="object 1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object 12" descr="object 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9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130" name="object 14" descr="object 14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object 15" descr="object 15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2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33" name="object 17" descr="object 17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object 18" descr="object 18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object 19" descr="object 19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object 20" descr="object 20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38" name="object 22" descr="object 22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0" name="object 36"/>
          <p:cNvSpPr txBox="1"/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i="0" sz="2600">
                <a:solidFill>
                  <a:srgbClr val="004B85"/>
                </a:solidFill>
              </a:defRPr>
            </a:pPr>
            <a:r>
              <a:t>1) 1</a:t>
            </a:r>
            <a:r>
              <a:t>단계 과제 시연 영상</a:t>
            </a:r>
            <a:r>
              <a:t>(5</a:t>
            </a:r>
            <a:r>
              <a:t>배속</a:t>
            </a:r>
            <a:r>
              <a:t>)</a:t>
            </a:r>
          </a:p>
        </p:txBody>
      </p:sp>
      <p:sp>
        <p:nvSpPr>
          <p:cNvPr id="141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</a:t>
            </a:r>
          </a:p>
        </p:txBody>
      </p:sp>
      <p:pic>
        <p:nvPicPr>
          <p:cNvPr id="142" name="1단계 시연영상 5배속" descr="1단계 시연영상 5배속"/>
          <p:cNvPicPr>
            <a:picLocks noChangeAspect="0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8">
            <a:extLst/>
          </a:blip>
          <a:stretch>
            <a:fillRect/>
          </a:stretch>
        </p:blipFill>
        <p:spPr>
          <a:xfrm>
            <a:off x="741362" y="1810660"/>
            <a:ext cx="7661276" cy="4309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7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42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4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4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147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145" name="object 3" descr="object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48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5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149" name="object 7" descr="object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object 8" descr="object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object 9" descr="object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object 10" descr="object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object 11" descr="object 1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object 12" descr="object 12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5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156" name="object 14" descr="object 1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object 15" descr="object 15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59" name="object 17" descr="object 1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object 18" descr="object 18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object 19" descr="object 19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object 20" descr="object 20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64" name="object 22" descr="object 22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6" name="object 36"/>
          <p:cNvSpPr txBox="1"/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i="0" sz="2600">
                <a:solidFill>
                  <a:srgbClr val="004B85"/>
                </a:solidFill>
              </a:defRPr>
            </a:pPr>
            <a:r>
              <a:t>1) 1</a:t>
            </a:r>
            <a:r>
              <a:t>단계 과제 지도출력 </a:t>
            </a:r>
            <a:r>
              <a:t>&amp; </a:t>
            </a:r>
            <a:r>
              <a:t>점수출력</a:t>
            </a:r>
          </a:p>
        </p:txBody>
      </p:sp>
      <p:sp>
        <p:nvSpPr>
          <p:cNvPr id="167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</a:t>
            </a:r>
          </a:p>
        </p:txBody>
      </p:sp>
      <p:pic>
        <p:nvPicPr>
          <p:cNvPr id="168" name="그림 23" descr="그림 23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64057" y="2176146"/>
            <a:ext cx="4389656" cy="342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그림 25" descr="그림 25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626864" y="2198882"/>
            <a:ext cx="4353079" cy="3430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39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grpSp>
        <p:nvGrpSpPr>
          <p:cNvPr id="176" name="object 2"/>
          <p:cNvGrpSpPr/>
          <p:nvPr/>
        </p:nvGrpSpPr>
        <p:grpSpPr>
          <a:xfrm>
            <a:off x="-1" y="1396996"/>
            <a:ext cx="9144001" cy="5461001"/>
            <a:chOff x="0" y="0"/>
            <a:chExt cx="9144000" cy="5461000"/>
          </a:xfrm>
        </p:grpSpPr>
        <p:pic>
          <p:nvPicPr>
            <p:cNvPr id="174" name="object 3" descr="object 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06256" y="0"/>
              <a:ext cx="4937745" cy="546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5" name="object 4"/>
            <p:cNvSpPr/>
            <p:nvPr/>
          </p:nvSpPr>
          <p:spPr>
            <a:xfrm>
              <a:off x="-1" y="5034282"/>
              <a:ext cx="9144001" cy="231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9124" y="0"/>
                  </a:lnTo>
                  <a:lnTo>
                    <a:pt x="16575" y="72"/>
                  </a:lnTo>
                  <a:lnTo>
                    <a:pt x="16468" y="4320"/>
                  </a:lnTo>
                  <a:lnTo>
                    <a:pt x="16361" y="8640"/>
                  </a:lnTo>
                  <a:lnTo>
                    <a:pt x="0" y="8640"/>
                  </a:lnTo>
                  <a:lnTo>
                    <a:pt x="0" y="21600"/>
                  </a:lnTo>
                  <a:lnTo>
                    <a:pt x="16080" y="21600"/>
                  </a:lnTo>
                  <a:lnTo>
                    <a:pt x="16194" y="17640"/>
                  </a:lnTo>
                  <a:lnTo>
                    <a:pt x="16306" y="13680"/>
                  </a:lnTo>
                  <a:lnTo>
                    <a:pt x="21600" y="1368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77" name="object 5"/>
          <p:cNvSpPr/>
          <p:nvPr/>
        </p:nvSpPr>
        <p:spPr>
          <a:xfrm>
            <a:off x="-1" y="-34372"/>
            <a:ext cx="9144001" cy="90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2098" y="21600"/>
                </a:lnTo>
                <a:lnTo>
                  <a:pt x="12221" y="20318"/>
                </a:lnTo>
                <a:lnTo>
                  <a:pt x="12343" y="19036"/>
                </a:lnTo>
                <a:lnTo>
                  <a:pt x="21600" y="19036"/>
                </a:lnTo>
                <a:lnTo>
                  <a:pt x="21600" y="0"/>
                </a:lnTo>
                <a:close/>
              </a:path>
            </a:pathLst>
          </a:custGeom>
          <a:solidFill>
            <a:srgbClr val="0548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84" name="object 6"/>
          <p:cNvGrpSpPr/>
          <p:nvPr/>
        </p:nvGrpSpPr>
        <p:grpSpPr>
          <a:xfrm>
            <a:off x="3691128" y="6318503"/>
            <a:ext cx="740664" cy="140208"/>
            <a:chOff x="0" y="0"/>
            <a:chExt cx="740663" cy="140207"/>
          </a:xfrm>
        </p:grpSpPr>
        <p:pic>
          <p:nvPicPr>
            <p:cNvPr id="178" name="object 7" descr="object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2297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object 8" descr="object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9728" y="0"/>
              <a:ext cx="88393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object 9" descr="object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25552" y="0"/>
              <a:ext cx="85345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object 10" descr="object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32232" y="0"/>
              <a:ext cx="182880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object 11" descr="object 1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42544" y="0"/>
              <a:ext cx="82296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object 12" descr="object 12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55320" y="0"/>
              <a:ext cx="85344" cy="140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4" name="object 13"/>
          <p:cNvGrpSpPr/>
          <p:nvPr/>
        </p:nvGrpSpPr>
        <p:grpSpPr>
          <a:xfrm>
            <a:off x="4511040" y="6318250"/>
            <a:ext cx="944881" cy="140970"/>
            <a:chOff x="0" y="0"/>
            <a:chExt cx="944880" cy="140968"/>
          </a:xfrm>
        </p:grpSpPr>
        <p:pic>
          <p:nvPicPr>
            <p:cNvPr id="185" name="object 14" descr="object 14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252"/>
              <a:ext cx="7924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object 15" descr="object 15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15824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7" name="object 16"/>
            <p:cNvSpPr/>
            <p:nvPr/>
          </p:nvSpPr>
          <p:spPr>
            <a:xfrm>
              <a:off x="234696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88" name="object 17" descr="object 17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86512" y="252"/>
              <a:ext cx="94488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object 18" descr="object 18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405384" y="252"/>
              <a:ext cx="64009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object 19" descr="object 19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499872" y="252"/>
              <a:ext cx="82297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object 20" descr="object 20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603504" y="252"/>
              <a:ext cx="73152" cy="140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object 21"/>
            <p:cNvSpPr/>
            <p:nvPr/>
          </p:nvSpPr>
          <p:spPr>
            <a:xfrm>
              <a:off x="704088" y="253"/>
              <a:ext cx="27433" cy="140209"/>
            </a:xfrm>
            <a:prstGeom prst="rect">
              <a:avLst/>
            </a:prstGeom>
            <a:solidFill>
              <a:srgbClr val="B5B6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193" name="object 22" descr="object 22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758952" y="0"/>
              <a:ext cx="185929" cy="140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5" name="object 36"/>
          <p:cNvSpPr txBox="1"/>
          <p:nvPr>
            <p:ph type="title"/>
          </p:nvPr>
        </p:nvSpPr>
        <p:spPr>
          <a:xfrm>
            <a:off x="536243" y="1252853"/>
            <a:ext cx="5696587" cy="424181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i="0" sz="2600">
                <a:solidFill>
                  <a:srgbClr val="004B85"/>
                </a:solidFill>
              </a:defRPr>
            </a:pPr>
            <a:r>
              <a:t>2) </a:t>
            </a:r>
            <a:r>
              <a:t>과제 핵심</a:t>
            </a:r>
          </a:p>
        </p:txBody>
      </p:sp>
      <p:sp>
        <p:nvSpPr>
          <p:cNvPr id="196" name="object 38"/>
          <p:cNvSpPr txBox="1"/>
          <p:nvPr/>
        </p:nvSpPr>
        <p:spPr>
          <a:xfrm>
            <a:off x="304800" y="244474"/>
            <a:ext cx="28194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</a:t>
            </a:r>
          </a:p>
        </p:txBody>
      </p:sp>
      <p:graphicFrame>
        <p:nvGraphicFramePr>
          <p:cNvPr id="197" name="표 21"/>
          <p:cNvGraphicFramePr/>
          <p:nvPr/>
        </p:nvGraphicFramePr>
        <p:xfrm>
          <a:off x="1033188" y="2650857"/>
          <a:ext cx="2468512" cy="230446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822837"/>
                <a:gridCol w="822837"/>
                <a:gridCol w="822837"/>
              </a:tblGrid>
              <a:tr h="768153"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8153"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768153"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3500"/>
                      </a:pPr>
                    </a:p>
                  </a:txBody>
                  <a:tcPr marL="90927" marR="90927" marT="90927" marB="90927" anchor="t" anchorCtr="0" horzOverflow="overflow">
                    <a:lnL w="57150">
                      <a:solidFill>
                        <a:srgbClr val="000000"/>
                      </a:solidFill>
                    </a:lnL>
                    <a:lnR w="57150">
                      <a:solidFill>
                        <a:srgbClr val="000000"/>
                      </a:solidFill>
                    </a:lnR>
                    <a:lnT w="57150">
                      <a:solidFill>
                        <a:srgbClr val="000000"/>
                      </a:solidFill>
                    </a:lnT>
                    <a:lnB w="5715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8" name="직사각형 27"/>
          <p:cNvSpPr/>
          <p:nvPr/>
        </p:nvSpPr>
        <p:spPr>
          <a:xfrm>
            <a:off x="1759717" y="2556287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직사각형 28"/>
          <p:cNvSpPr/>
          <p:nvPr/>
        </p:nvSpPr>
        <p:spPr>
          <a:xfrm>
            <a:off x="2574776" y="2556287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직사각형 29"/>
          <p:cNvSpPr/>
          <p:nvPr/>
        </p:nvSpPr>
        <p:spPr>
          <a:xfrm>
            <a:off x="2574775" y="3300524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직사각형 30"/>
          <p:cNvSpPr/>
          <p:nvPr/>
        </p:nvSpPr>
        <p:spPr>
          <a:xfrm>
            <a:off x="2574775" y="4071167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2" name="직사각형 31"/>
          <p:cNvSpPr/>
          <p:nvPr/>
        </p:nvSpPr>
        <p:spPr>
          <a:xfrm>
            <a:off x="2574774" y="4851510"/>
            <a:ext cx="207612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3" name="직사각형 32"/>
          <p:cNvSpPr/>
          <p:nvPr/>
        </p:nvSpPr>
        <p:spPr>
          <a:xfrm>
            <a:off x="3397894" y="4071768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4" name="직사각형 33"/>
          <p:cNvSpPr/>
          <p:nvPr/>
        </p:nvSpPr>
        <p:spPr>
          <a:xfrm>
            <a:off x="929383" y="3300524"/>
            <a:ext cx="207611" cy="207612"/>
          </a:xfrm>
          <a:prstGeom prst="rect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5" name="직사각형 34"/>
          <p:cNvSpPr/>
          <p:nvPr/>
        </p:nvSpPr>
        <p:spPr>
          <a:xfrm>
            <a:off x="929729" y="4071167"/>
            <a:ext cx="207612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직사각형 36"/>
          <p:cNvSpPr/>
          <p:nvPr/>
        </p:nvSpPr>
        <p:spPr>
          <a:xfrm>
            <a:off x="929383" y="4848178"/>
            <a:ext cx="207611" cy="207612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207" name="표 21"/>
          <p:cNvGraphicFramePr/>
          <p:nvPr/>
        </p:nvGraphicFramePr>
        <p:xfrm>
          <a:off x="4525105" y="1658447"/>
          <a:ext cx="1818085" cy="16972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54521"/>
                <a:gridCol w="454521"/>
                <a:gridCol w="454521"/>
                <a:gridCol w="454521"/>
              </a:tblGrid>
              <a:tr h="424314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8" name="TextBox 40"/>
          <p:cNvSpPr txBox="1"/>
          <p:nvPr/>
        </p:nvSpPr>
        <p:spPr>
          <a:xfrm>
            <a:off x="4570825" y="3434641"/>
            <a:ext cx="172664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/>
            </a:pPr>
            <a:r>
              <a:t>S[][] –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패치 자리</a:t>
            </a:r>
          </a:p>
        </p:txBody>
      </p:sp>
      <p:graphicFrame>
        <p:nvGraphicFramePr>
          <p:cNvPr id="209" name="표 21"/>
          <p:cNvGraphicFramePr/>
          <p:nvPr/>
        </p:nvGraphicFramePr>
        <p:xfrm>
          <a:off x="6638531" y="1658447"/>
          <a:ext cx="1818085" cy="16972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54521"/>
                <a:gridCol w="454521"/>
                <a:gridCol w="454521"/>
                <a:gridCol w="454521"/>
              </a:tblGrid>
              <a:tr h="424314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0" name="TextBox 42"/>
          <p:cNvSpPr txBox="1"/>
          <p:nvPr/>
        </p:nvSpPr>
        <p:spPr>
          <a:xfrm>
            <a:off x="6684251" y="3434641"/>
            <a:ext cx="1726645" cy="319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/>
            </a:pPr>
            <a:r>
              <a:t>dt[][] –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최대 점수</a:t>
            </a:r>
          </a:p>
        </p:txBody>
      </p:sp>
      <p:graphicFrame>
        <p:nvGraphicFramePr>
          <p:cNvPr id="211" name="표 43"/>
          <p:cNvGraphicFramePr/>
          <p:nvPr/>
        </p:nvGraphicFramePr>
        <p:xfrm>
          <a:off x="5570801" y="4002871"/>
          <a:ext cx="1818089" cy="169725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54522"/>
                <a:gridCol w="454522"/>
                <a:gridCol w="454522"/>
                <a:gridCol w="454522"/>
              </a:tblGrid>
              <a:tr h="424314"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-1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</a:tr>
              <a:tr h="424314"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0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b="1" sz="2000"/>
                        <a:t>1</a:t>
                      </a:r>
                    </a:p>
                  </a:txBody>
                  <a:tcPr marL="50226" marR="50226" marT="50226" marB="50226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212" name="TextBox 44"/>
          <p:cNvSpPr txBox="1"/>
          <p:nvPr/>
        </p:nvSpPr>
        <p:spPr>
          <a:xfrm>
            <a:off x="5514405" y="5862051"/>
            <a:ext cx="2004530" cy="31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400"/>
            </a:pPr>
            <a:r>
              <a:t>dt[][] –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최대 점수 경로</a:t>
            </a:r>
          </a:p>
        </p:txBody>
      </p:sp>
      <p:sp>
        <p:nvSpPr>
          <p:cNvPr id="213" name="TextBox 45"/>
          <p:cNvSpPr txBox="1"/>
          <p:nvPr/>
        </p:nvSpPr>
        <p:spPr>
          <a:xfrm>
            <a:off x="5106492" y="3794807"/>
            <a:ext cx="7243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출발</a:t>
            </a:r>
          </a:p>
        </p:txBody>
      </p:sp>
      <p:sp>
        <p:nvSpPr>
          <p:cNvPr id="214" name="TextBox 46"/>
          <p:cNvSpPr txBox="1"/>
          <p:nvPr/>
        </p:nvSpPr>
        <p:spPr>
          <a:xfrm>
            <a:off x="5106492" y="5680354"/>
            <a:ext cx="7243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도착</a:t>
            </a:r>
          </a:p>
        </p:txBody>
      </p:sp>
      <p:sp>
        <p:nvSpPr>
          <p:cNvPr id="215" name="TextBox 47"/>
          <p:cNvSpPr txBox="1"/>
          <p:nvPr/>
        </p:nvSpPr>
        <p:spPr>
          <a:xfrm>
            <a:off x="7416136" y="5676148"/>
            <a:ext cx="7243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이동</a:t>
            </a:r>
          </a:p>
        </p:txBody>
      </p:sp>
      <p:sp>
        <p:nvSpPr>
          <p:cNvPr id="216" name="TextBox 48"/>
          <p:cNvSpPr txBox="1"/>
          <p:nvPr/>
        </p:nvSpPr>
        <p:spPr>
          <a:xfrm>
            <a:off x="586663" y="2347100"/>
            <a:ext cx="72438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출발</a:t>
            </a:r>
          </a:p>
        </p:txBody>
      </p:sp>
      <p:sp>
        <p:nvSpPr>
          <p:cNvPr id="217" name="TextBox 49"/>
          <p:cNvSpPr txBox="1"/>
          <p:nvPr/>
        </p:nvSpPr>
        <p:spPr>
          <a:xfrm>
            <a:off x="3543685" y="4985508"/>
            <a:ext cx="7243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이동</a:t>
            </a:r>
          </a:p>
        </p:txBody>
      </p:sp>
      <p:sp>
        <p:nvSpPr>
          <p:cNvPr id="218" name="TextBox 50"/>
          <p:cNvSpPr txBox="1"/>
          <p:nvPr/>
        </p:nvSpPr>
        <p:spPr>
          <a:xfrm>
            <a:off x="506575" y="5090686"/>
            <a:ext cx="724390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1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도착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23" name="object 2"/>
          <p:cNvSpPr txBox="1"/>
          <p:nvPr/>
        </p:nvSpPr>
        <p:spPr>
          <a:xfrm>
            <a:off x="457199" y="999752"/>
            <a:ext cx="5696587" cy="32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전처리문</a:t>
            </a:r>
            <a:r>
              <a:t>, </a:t>
            </a:r>
            <a:r>
              <a:t>전역변수</a:t>
            </a:r>
            <a:r>
              <a:t>, colorSearchTurn</a:t>
            </a:r>
          </a:p>
        </p:txBody>
      </p:sp>
      <p:pic>
        <p:nvPicPr>
          <p:cNvPr id="224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rcRect l="0" t="59214" r="0" b="480"/>
          <a:stretch>
            <a:fillRect/>
          </a:stretch>
        </p:blipFill>
        <p:spPr>
          <a:xfrm>
            <a:off x="1683187" y="3212364"/>
            <a:ext cx="5953836" cy="124193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graphicFrame>
        <p:nvGraphicFramePr>
          <p:cNvPr id="226" name="표 18"/>
          <p:cNvGraphicFramePr/>
          <p:nvPr/>
        </p:nvGraphicFramePr>
        <p:xfrm>
          <a:off x="283722" y="4644802"/>
          <a:ext cx="8610601" cy="93634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562100"/>
                <a:gridCol w="7048500"/>
              </a:tblGrid>
              <a:tr h="194666"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줄번호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코드 설명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전역변수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nMotorSpeedSetting =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지정 모터값</a:t>
                      </a:r>
                      <a:r>
                        <a:t>, vertex =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교차점 인식 위한 변수</a:t>
                      </a:r>
                      <a:r>
                        <a:rPr b="1">
                          <a:solidFill>
                            <a:srgbClr val="C00000"/>
                          </a:solidFill>
                        </a:rPr>
                        <a:t>(0 → </a:t>
                      </a:r>
                      <a:r>
                        <a:rPr b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교차점</a:t>
                      </a:r>
                      <a:r>
                        <a:rPr b="1">
                          <a:solidFill>
                            <a:srgbClr val="C00000"/>
                          </a:solidFill>
                        </a:rPr>
                        <a:t>X, 1 → </a:t>
                      </a:r>
                      <a:r>
                        <a:rPr b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교차점</a:t>
                      </a:r>
                      <a:r>
                        <a:rPr b="1">
                          <a:solidFill>
                            <a:srgbClr val="C00000"/>
                          </a:solidFill>
                        </a:rPr>
                        <a:t>O)</a:t>
                      </a:r>
                      <a:r>
                        <a:rPr b="1"/>
                        <a:t>, </a:t>
                      </a:r>
                      <a:r>
                        <a:t>count</a:t>
                      </a:r>
                      <a:r>
                        <a:t> </a:t>
                      </a:r>
                      <a:r>
                        <a:t>=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 교차점 카운트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열의 수를 의미함 </a:t>
                      </a:r>
                      <a:r>
                        <a:t>, val</a:t>
                      </a:r>
                      <a:r>
                        <a:t> </a:t>
                      </a:r>
                      <a:r>
                        <a:t>=</a:t>
                      </a:r>
                      <a:r>
                        <a:t> </a:t>
                      </a:r>
                      <a:r>
                        <a:t>1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센서 라인 트레이싱을 위해 지정 모터값에서 뺄 변수</a:t>
                      </a:r>
                      <a:r>
                        <a:t>, color =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컬러값 저장 변수</a:t>
                      </a:r>
                      <a:r>
                        <a:t>, init</a:t>
                      </a:r>
                      <a:r>
                        <a:t> </a:t>
                      </a:r>
                      <a:r>
                        <a:t>=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 첫 번째 지점 인식 위한 변수</a:t>
                      </a:r>
                      <a:r>
                        <a:t>(0 →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첫 번째 지점</a:t>
                      </a:r>
                      <a:r>
                        <a:t>, 1 →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그 외의 지점들</a:t>
                      </a:r>
                      <a:r>
                        <a:t>)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sz="1200"/>
                        <a:t>colorSearchTurn()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색깔을 제대로 인식하지 못하는 문제가 발생 </a:t>
                      </a:r>
                      <a:r>
                        <a:t>→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격자마다 살짝 오른쪽으로 포인트 턴을 줘서 색을 제대로 인식하고 넘어가게 설정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pic>
        <p:nvPicPr>
          <p:cNvPr id="227" name="그림 5" descr="그림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3187" y="1614809"/>
            <a:ext cx="5791782" cy="159880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직사각형 11"/>
          <p:cNvSpPr/>
          <p:nvPr/>
        </p:nvSpPr>
        <p:spPr>
          <a:xfrm>
            <a:off x="2209800" y="3205880"/>
            <a:ext cx="1981200" cy="1257301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31" name="object 2"/>
          <p:cNvSpPr txBox="1"/>
          <p:nvPr/>
        </p:nvSpPr>
        <p:spPr>
          <a:xfrm>
            <a:off x="457199" y="929004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patchSave</a:t>
            </a:r>
          </a:p>
        </p:txBody>
      </p:sp>
      <p:pic>
        <p:nvPicPr>
          <p:cNvPr id="232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07672"/>
            <a:ext cx="4652163" cy="3753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그림 13" descr="그림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3261" y="1368081"/>
            <a:ext cx="4652163" cy="228951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sp>
        <p:nvSpPr>
          <p:cNvPr id="235" name="직사각형 15"/>
          <p:cNvSpPr/>
          <p:nvPr/>
        </p:nvSpPr>
        <p:spPr>
          <a:xfrm>
            <a:off x="573479" y="2209799"/>
            <a:ext cx="3769921" cy="737259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6" name="직사각형 16"/>
          <p:cNvSpPr/>
          <p:nvPr/>
        </p:nvSpPr>
        <p:spPr>
          <a:xfrm>
            <a:off x="573479" y="2947056"/>
            <a:ext cx="3769921" cy="2114195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7" name="직사각형 17"/>
          <p:cNvSpPr/>
          <p:nvPr/>
        </p:nvSpPr>
        <p:spPr>
          <a:xfrm>
            <a:off x="5029199" y="1368081"/>
            <a:ext cx="3962400" cy="2289518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238" name="표 18"/>
          <p:cNvGraphicFramePr/>
          <p:nvPr/>
        </p:nvGraphicFramePr>
        <p:xfrm>
          <a:off x="3962400" y="4191000"/>
          <a:ext cx="5102862" cy="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01643"/>
                <a:gridCol w="4401218"/>
              </a:tblGrid>
              <a:tr h="50800"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줄번호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2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코드 설명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200"/>
                        <a:t>25 ~ 75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패치 색상을 인식하여 각 격자 장소에 있는 컬러값에 맞게 </a:t>
                      </a:r>
                      <a:r>
                        <a:t>S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배열에 </a:t>
                      </a:r>
                      <a:r>
                        <a:rPr b="1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가중치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를 저장하는 함수이다</a:t>
                      </a:r>
                      <a:r>
                        <a:t>.</a:t>
                      </a:r>
                    </a:p>
                    <a:p>
                      <a:pPr algn="l">
                        <a:defRPr b="1" sz="1000">
                          <a:solidFill>
                            <a:srgbClr val="C00000"/>
                          </a:solidFill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노란색 격자점</a:t>
                      </a:r>
                      <a:r>
                        <a:t> </a:t>
                      </a:r>
                      <a:r>
                        <a:t>→ 0,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빨간색 격자점</a:t>
                      </a:r>
                      <a:r>
                        <a:t> </a:t>
                      </a:r>
                      <a:r>
                        <a:t>→ 1,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파란색 격자점</a:t>
                      </a:r>
                      <a:r>
                        <a:t> </a:t>
                      </a:r>
                      <a:r>
                        <a:t>→ -1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  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200"/>
                        <a:t>33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Init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변수를 </a:t>
                      </a: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으로 줘서 맨 처음 지점에 노란색 가중치를 </a:t>
                      </a:r>
                      <a:r>
                        <a:t>S[0][0]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에 저장할 수 있게 한다</a:t>
                      </a:r>
                      <a:r>
                        <a:t>. 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200"/>
                        <a:t>39 ~ 55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</a:t>
                      </a:r>
                      <a:r>
                        <a:t>, 2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행일 경우 각 색을 인식하고 그에 맞는 가중치를 저장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200"/>
                        <a:t>57 ~ 75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위와 내용 동일</a:t>
                      </a:r>
                      <a:r>
                        <a:t>,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그러나 </a:t>
                      </a:r>
                      <a:r>
                        <a:t>1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</a:t>
                      </a:r>
                      <a:r>
                        <a:t>, 3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행일 경우 로봇의 진행 방향이 다르기 때문에 </a:t>
                      </a:r>
                      <a:r>
                        <a:t>S[row][4-count]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에 가중치를 저장해야 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41" name="object 2"/>
          <p:cNvSpPr txBox="1"/>
          <p:nvPr/>
        </p:nvSpPr>
        <p:spPr>
          <a:xfrm>
            <a:off x="457199" y="911280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go</a:t>
            </a:r>
          </a:p>
        </p:txBody>
      </p:sp>
      <p:pic>
        <p:nvPicPr>
          <p:cNvPr id="242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07672"/>
            <a:ext cx="3555230" cy="36905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그림 6" descr="그림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92575" y="929762"/>
            <a:ext cx="3370225" cy="466985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sp>
        <p:nvSpPr>
          <p:cNvPr id="245" name="직사각형 12"/>
          <p:cNvSpPr/>
          <p:nvPr/>
        </p:nvSpPr>
        <p:spPr>
          <a:xfrm>
            <a:off x="621061" y="1755469"/>
            <a:ext cx="2647937" cy="1093373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246" name="표 18"/>
          <p:cNvGraphicFramePr/>
          <p:nvPr/>
        </p:nvGraphicFramePr>
        <p:xfrm>
          <a:off x="123605" y="5037559"/>
          <a:ext cx="4021861" cy="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25703"/>
                <a:gridCol w="3296156"/>
              </a:tblGrid>
              <a:tr h="5080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줄번호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코드 설명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100"/>
                        <a:t>79 ~ 89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t>1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센서 라인 트레이싱을 위해 </a:t>
                      </a:r>
                      <a:r>
                        <a:t>nMotorSpeedSetting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에서 </a:t>
                      </a:r>
                    </a:p>
                    <a:p>
                      <a:pPr algn="l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가감할 모터 변수를 </a:t>
                      </a:r>
                      <a:r>
                        <a:t>5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로 지정하고 </a:t>
                      </a:r>
                      <a:r>
                        <a:t>1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라인 트레이싱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100"/>
                        <a:t>91 ~ 126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각 해당 행에 맞게 </a:t>
                      </a:r>
                      <a:r>
                        <a:t>c1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센서가 노란색을 인식하면 교차로 </a:t>
                      </a:r>
                      <a:r>
                        <a:t>→ </a:t>
                      </a:r>
                      <a:r>
                        <a:t>vertex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업데이트를 함으로 교차로 인식했다는 것을 체크한다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247" name="직사각형 16"/>
          <p:cNvSpPr/>
          <p:nvPr/>
        </p:nvSpPr>
        <p:spPr>
          <a:xfrm>
            <a:off x="609600" y="2895599"/>
            <a:ext cx="2647934" cy="2038912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8" name="직사각형 17"/>
          <p:cNvSpPr/>
          <p:nvPr/>
        </p:nvSpPr>
        <p:spPr>
          <a:xfrm>
            <a:off x="4286265" y="929762"/>
            <a:ext cx="2647936" cy="2105003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직사각형 18"/>
          <p:cNvSpPr/>
          <p:nvPr/>
        </p:nvSpPr>
        <p:spPr>
          <a:xfrm>
            <a:off x="4267200" y="3124199"/>
            <a:ext cx="2647934" cy="2495836"/>
          </a:xfrm>
          <a:prstGeom prst="rect">
            <a:avLst/>
          </a:prstGeom>
          <a:ln w="25400">
            <a:solidFill>
              <a:srgbClr val="95B3D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250" name="표 18"/>
          <p:cNvGraphicFramePr/>
          <p:nvPr/>
        </p:nvGraphicFramePr>
        <p:xfrm>
          <a:off x="6019800" y="4495800"/>
          <a:ext cx="3048000" cy="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29127"/>
                <a:gridCol w="2418873"/>
              </a:tblGrid>
              <a:tr h="50800"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줄번호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코드 설명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ctr"/>
                      <a:r>
                        <a:rPr sz="1000"/>
                        <a:t>128 ~ 148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Vertex = 0 </a:t>
                      </a:r>
                      <a:r>
                        <a:t>→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교차로 </a:t>
                      </a:r>
                      <a:r>
                        <a:t>X, vertex = 1 </a:t>
                      </a:r>
                      <a:r>
                        <a:t>→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교차로</a:t>
                      </a:r>
                    </a:p>
                    <a:p>
                      <a:pPr algn="l">
                        <a:defRPr sz="900"/>
                      </a:pPr>
                    </a:p>
                    <a:p>
                      <a:pPr algn="l">
                        <a:defRPr sz="9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각 행에서 격자 지점 인식 잘 할 수 있게 </a:t>
                      </a:r>
                      <a:r>
                        <a:t>colorSearchTurn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 호출</a:t>
                      </a:r>
                    </a:p>
                    <a:p>
                      <a:pPr algn="l">
                        <a:defRPr sz="900"/>
                      </a:pPr>
                    </a:p>
                    <a:p>
                      <a:pPr algn="l">
                        <a:defRPr sz="900"/>
                      </a:pPr>
                      <a:r>
                        <a:t>0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 </a:t>
                      </a:r>
                      <a:r>
                        <a:t>2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행에서 </a:t>
                      </a:r>
                      <a:r>
                        <a:t>1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센서 라인트레이싱하는데 각도 조정을 위해 왼쪽으로 살짝 포인트턴을 주었다</a:t>
                      </a:r>
                      <a:r>
                        <a:t>.</a:t>
                      </a:r>
                    </a:p>
                    <a:p>
                      <a:pPr algn="l">
                        <a:defRPr sz="900"/>
                      </a:pPr>
                    </a:p>
                    <a:p>
                      <a:pPr algn="l">
                        <a:defRPr sz="900"/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격자 지점 인식하면 </a:t>
                      </a:r>
                      <a:r>
                        <a:t>patchSave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함수를 호출하여 </a:t>
                      </a:r>
                      <a:r>
                        <a:t>S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배열에 가중치를 저장한다</a:t>
                      </a:r>
                      <a:r>
                        <a:t>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object 5"/>
          <p:cNvSpPr txBox="1"/>
          <p:nvPr/>
        </p:nvSpPr>
        <p:spPr>
          <a:xfrm>
            <a:off x="78738" y="6305193"/>
            <a:ext cx="2057401" cy="17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1300"/>
              </a:lnSpc>
              <a:defRPr b="1" spc="-5" sz="1300">
                <a:solidFill>
                  <a:srgbClr val="87ABC5"/>
                </a:solidFill>
              </a:defRPr>
            </a:pPr>
            <a:r>
              <a:t>Smart</a:t>
            </a:r>
            <a:r>
              <a:rPr spc="-10"/>
              <a:t> </a:t>
            </a:r>
            <a:r>
              <a:rPr spc="-15"/>
              <a:t>Sensors</a:t>
            </a:r>
            <a:r>
              <a:rPr spc="0"/>
              <a:t> </a:t>
            </a:r>
            <a:r>
              <a:t>and</a:t>
            </a:r>
            <a:r>
              <a:rPr spc="-10"/>
              <a:t> </a:t>
            </a:r>
            <a:r>
              <a:rPr spc="-15"/>
              <a:t>Actuators</a:t>
            </a:r>
          </a:p>
        </p:txBody>
      </p:sp>
      <p:sp>
        <p:nvSpPr>
          <p:cNvPr id="253" name="object 2"/>
          <p:cNvSpPr txBox="1"/>
          <p:nvPr/>
        </p:nvSpPr>
        <p:spPr>
          <a:xfrm>
            <a:off x="457199" y="999752"/>
            <a:ext cx="5696587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55600" indent="-342900">
              <a:spcBef>
                <a:spcPts val="100"/>
              </a:spcBef>
              <a:buSzPct val="100000"/>
              <a:buFont typeface="Arial"/>
              <a:buChar char="•"/>
              <a:defRPr b="1" spc="15" sz="2000">
                <a:solidFill>
                  <a:srgbClr val="004B85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go_nosave</a:t>
            </a:r>
          </a:p>
        </p:txBody>
      </p:sp>
      <p:pic>
        <p:nvPicPr>
          <p:cNvPr id="254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514600"/>
            <a:ext cx="3870763" cy="3710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그림 7" descr="그림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1119228"/>
            <a:ext cx="3965000" cy="526333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object 38"/>
          <p:cNvSpPr txBox="1"/>
          <p:nvPr/>
        </p:nvSpPr>
        <p:spPr>
          <a:xfrm>
            <a:off x="304800" y="244474"/>
            <a:ext cx="5181600" cy="9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b="1" sz="2800">
                <a:solidFill>
                  <a:srgbClr val="FFFFFF"/>
                </a:solidFill>
              </a:defRPr>
            </a:pPr>
            <a:r>
              <a:t>Ⅰ</a:t>
            </a:r>
            <a:r>
              <a:t>. 1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단계 과제 </a:t>
            </a:r>
            <a:r>
              <a:t>– 3)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코드리뷰</a:t>
            </a:r>
          </a:p>
        </p:txBody>
      </p:sp>
      <p:sp>
        <p:nvSpPr>
          <p:cNvPr id="257" name="TextBox 12"/>
          <p:cNvSpPr txBox="1"/>
          <p:nvPr/>
        </p:nvSpPr>
        <p:spPr>
          <a:xfrm>
            <a:off x="491569" y="1345048"/>
            <a:ext cx="3873561" cy="1248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b="1" sz="1400">
                <a:solidFill>
                  <a:srgbClr val="254061"/>
                </a:solidFill>
              </a:defRPr>
            </a:pPr>
            <a:r>
              <a:t>: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각 격자를 확인한 상태에서 단지 움직이기 위해 </a:t>
            </a:r>
            <a:r>
              <a:t>go()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함수를 사용하면 불필요하게 패치를 저장</a:t>
            </a:r>
          </a:p>
          <a:p>
            <a:pPr algn="just">
              <a:defRPr b="1" sz="1000">
                <a:solidFill>
                  <a:srgbClr val="254061"/>
                </a:solidFill>
              </a:defRPr>
            </a:pPr>
          </a:p>
          <a:p>
            <a:pPr>
              <a:defRPr b="1" sz="1400">
                <a:solidFill>
                  <a:srgbClr val="254061"/>
                </a:solidFill>
              </a:defRPr>
            </a:pPr>
            <a:r>
              <a:t>→</a:t>
            </a:r>
            <a:r>
              <a:t> 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도착점에서 이동점으로 움직일 때 </a:t>
            </a:r>
            <a:r>
              <a:t>patchSave</a:t>
            </a:r>
            <a:r>
              <a:rPr>
                <a:latin typeface="+mn-lt"/>
                <a:ea typeface="+mn-ea"/>
                <a:cs typeface="+mn-cs"/>
                <a:sym typeface="Helvetica"/>
              </a:rPr>
              <a:t>를 하지 않으며 라인 트레이싱을 하기 위한 함수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